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FBCCA-568F-43E0-A76E-CEBC9CEEEFC9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DDAD2-51ED-491B-BC6F-DDA2F8F80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8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D9703-9D19-C888-8824-FAF0BC232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5AB893-61B2-29E8-9C1F-0E2C4B204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5CDAC1-C941-6FD3-291E-9C554C9D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8FEE-6C13-49F0-9ED7-5109599B8D20}" type="datetime1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465B4A-D5B2-E326-1A70-5DD951DE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1F1BD9-4121-D8B1-F2DB-FE05D2A8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19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A7FCF-52FD-5FC1-1C8C-0CB7481D0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BCAC4F-34E8-ED61-633C-645ACA870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CE31D5-66B0-50C1-2B65-99B45CFE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093F-371C-4AC4-8361-C6ECB003F61D}" type="datetime1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929B3B-0BA6-5596-7730-D9262CF8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1E4C2E-BCB5-2021-67F4-B32D7112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55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A011AF-B405-E44C-F602-CD148B87C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17F46A-F7EA-672C-4719-98362252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6FDFB-25AB-5FDC-460B-7D5F7E5C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7AD0-6029-46FC-A49E-4E3EC56DE6D2}" type="datetime1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A4A3D4-7FF8-F8B7-3618-97DF99967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D7DA11-47A0-54D9-EB73-42459A5B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37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E0228-3CBC-DC87-C82F-A96ED04AF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45FF7-14DB-AAF0-7F6E-32F25B5F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B66A34-BF37-F9ED-D95C-5E893DBB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9F3C-8D55-472D-A44F-7138A1311BE7}" type="datetime1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A9EDA0-441D-7674-8484-0FD89F46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EA34D8-4FFA-2B68-6FDD-C982869C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05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B2093-1D6E-B40C-AE00-0CF7561F5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175C15-E1A7-DEA5-9508-3542EDE91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1DC63B-C42D-C103-CBC0-F6BFC7C7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2034-0E62-420D-BD15-190BFD8AA443}" type="datetime1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21A88C-A37D-1DFF-8054-991E0E36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F19506-2F15-BC6F-9BB5-8F0DB6F8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55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B21A-3D7C-2DBA-C47B-5E6F355C9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F3398-8ED3-B992-1AD0-E22363BA0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C860AC-1616-762C-CACC-983B7362B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842EE1-D174-9108-2DF6-03B6D23F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516-6D50-457B-9CD2-B816F7EAA9F6}" type="datetime1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357891-6F63-3681-D371-D1DA3DBF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88E21E-D5EF-945E-B4A1-B3D6E8D9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63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F9CBE-769A-82C4-2899-BF27F3809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CD034D-5831-C84F-E62A-0E0580AF9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FC59D3-0E0B-E464-B585-6681B69B1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91871E4-D8FE-AAF5-9482-5A358B061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9E7C3C-1728-D32F-5F77-E30278266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165B81F-7A41-A4A2-A453-2A80FFA1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08E-9E0A-4141-ACB8-9716C71F5BD6}" type="datetime1">
              <a:rPr lang="cs-CZ" smtClean="0"/>
              <a:t>06.11.2022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49C69B-6E98-9F6D-6CFB-936B58CA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C54568-B10A-2974-E6AC-494BCA82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80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8B53B-182A-F9D9-1667-617B95FF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732753-E784-D98B-0157-A1A5CB38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428-0FDF-4BE2-A7EA-517815323ADE}" type="datetime1">
              <a:rPr lang="cs-CZ" smtClean="0"/>
              <a:t>06.11.2022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68C8A0-24E7-0052-D7A2-C58071F6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1F6A0E-3DD3-7067-1F4A-4106D0C3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33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D83C86-510C-1F22-CDC1-0DBD67FD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C0E6-1C6B-4F0E-8BDF-6D68BE6B8DCE}" type="datetime1">
              <a:rPr lang="cs-CZ" smtClean="0"/>
              <a:t>06.11.2022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3B6D01-6D5D-6E12-CFDC-CE7CBBB3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BBEC43-7873-3358-C06B-FA4EB091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4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B6B9C-1519-30B0-A308-8F448D7D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5E266-4208-22A8-D26A-1573E1F1F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D2E30D-586D-21FA-08CE-71AC60F94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981669-3E92-FE2E-4805-5E9395A2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F692-4BA3-423E-A563-8CAA9E8CE9CD}" type="datetime1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F4414B-E73B-D0FC-C788-2243C3AF5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975D90-8394-D709-F674-2A3B68B5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9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6520C-D216-4873-2791-603C4FA2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D80F28-048F-AB97-981A-01E1696DF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3E42D5-38F1-C7D5-B91B-D17A756F9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8F0CCF-3D06-ABBE-E0E7-61501B02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4476-1992-4367-88BB-FF946CB744C6}" type="datetime1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8BEDB2-1A5C-BB4E-470F-8547EFBE3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C52108-BEF9-C5B8-022C-2B29A828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65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62CF701-84D1-A98B-AFB3-5CBCA25C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B7D653-D348-D68B-06E5-BD7141E77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22AAE7-A4D3-855F-BE62-6ED6BFAEB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C8B0-D8FC-41ED-88FE-75E3CEB0844D}" type="datetime1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8D23B6-762F-A0ED-DB3E-D3957250A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9925CC-9C04-41BB-CED1-B2A31A85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D9B5-D1B8-4384-AEB5-6C4A90584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8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44BBE9-F064-84B8-0050-5CF7773DD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cs-CZ" sz="82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NEDOSTATEK UČITELŮ</a:t>
            </a:r>
            <a:endParaRPr lang="cs-CZ" sz="8200" b="1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FACEA3-3CBA-1590-ED2A-9D13F9411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endParaRPr lang="cs-CZ" dirty="0">
              <a:effectLst/>
            </a:endParaRPr>
          </a:p>
          <a:p>
            <a:pPr algn="r"/>
            <a:r>
              <a:rPr lang="cs-CZ" sz="3600" b="1" dirty="0">
                <a:effectLst/>
              </a:rPr>
              <a:t>Problém, nebo mýtus?</a:t>
            </a:r>
            <a:endParaRPr lang="cs-CZ" sz="3600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47D2BF1-396C-2917-6E9D-0140C2AA20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67" b="-2"/>
          <a:stretch/>
        </p:blipFill>
        <p:spPr>
          <a:xfrm>
            <a:off x="7599141" y="2209474"/>
            <a:ext cx="2489414" cy="2489416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A4AB85-47FF-3C45-179C-2A9E1A84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4689" y="4887261"/>
            <a:ext cx="1669112" cy="1008213"/>
          </a:xfrm>
          <a:prstGeom prst="ellipse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4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cs-CZ" sz="4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3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50278-2D6F-26CB-24A3-47C5AE6E5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BE149-11B5-06E7-A77A-9A7A354C2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..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4D5D5D-134E-E460-6555-C5AD7181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D9B5-D1B8-4384-AEB5-6C4A905848A9}" type="slidenum">
              <a:rPr lang="cs-CZ" smtClean="0"/>
              <a:t>10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EFAABF5-5109-D47E-3AA2-83225D8C61A2}"/>
              </a:ext>
            </a:extLst>
          </p:cNvPr>
          <p:cNvSpPr txBox="1"/>
          <p:nvPr/>
        </p:nvSpPr>
        <p:spPr>
          <a:xfrm>
            <a:off x="2163097" y="2723224"/>
            <a:ext cx="86130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7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</a:t>
            </a:r>
            <a:r>
              <a:rPr lang="cs-CZ" sz="7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(se) na jihu je IN</a:t>
            </a:r>
            <a:endParaRPr lang="cs-CZ" sz="72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50EA166-C34C-2A77-436B-126B5E006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1" y="941388"/>
            <a:ext cx="17399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7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B5ACC1-D918-1261-B6BC-39966B5F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5600" b="1"/>
              <a:t>Ředitelská kazuistika: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C1A2FC-A58D-E9F2-8CC0-514D47F84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000" b="1" dirty="0"/>
              <a:t>2003 – hledám </a:t>
            </a:r>
            <a:r>
              <a:rPr lang="cs-CZ" sz="2000" b="1" dirty="0" err="1"/>
              <a:t>matikáře</a:t>
            </a:r>
            <a:endParaRPr lang="cs-CZ" sz="2000" b="1" dirty="0"/>
          </a:p>
          <a:p>
            <a:r>
              <a:rPr lang="cs-CZ" sz="2000" b="1" dirty="0"/>
              <a:t>2004 – hledám </a:t>
            </a:r>
            <a:r>
              <a:rPr lang="cs-CZ" sz="2000" b="1" dirty="0" err="1"/>
              <a:t>matikáře</a:t>
            </a:r>
            <a:endParaRPr lang="cs-CZ" sz="2000" b="1" dirty="0"/>
          </a:p>
          <a:p>
            <a:pPr lvl="0"/>
            <a:r>
              <a:rPr lang="cs-CZ" sz="2000" b="1" dirty="0"/>
              <a:t>2005 – hledám </a:t>
            </a:r>
            <a:r>
              <a:rPr lang="cs-CZ" sz="2000" b="1" dirty="0" err="1"/>
              <a:t>matikáře</a:t>
            </a:r>
            <a:endParaRPr lang="cs-CZ" sz="2000" b="1" dirty="0"/>
          </a:p>
          <a:p>
            <a:pPr lvl="0"/>
            <a:r>
              <a:rPr lang="cs-CZ" sz="2000" b="1" dirty="0"/>
              <a:t>2006 – hledám </a:t>
            </a:r>
            <a:r>
              <a:rPr lang="cs-CZ" sz="2000" b="1" dirty="0" err="1"/>
              <a:t>matikáře</a:t>
            </a:r>
            <a:r>
              <a:rPr lang="cs-CZ" sz="2000" b="1" dirty="0"/>
              <a:t> a fyzikáře </a:t>
            </a:r>
          </a:p>
          <a:p>
            <a:pPr lvl="0"/>
            <a:r>
              <a:rPr lang="cs-CZ" sz="2000" b="1" dirty="0"/>
              <a:t>2007 – hledám </a:t>
            </a:r>
            <a:r>
              <a:rPr lang="cs-CZ" sz="2000" b="1" dirty="0" err="1"/>
              <a:t>matikáře</a:t>
            </a:r>
            <a:r>
              <a:rPr lang="cs-CZ" sz="2000" b="1" dirty="0"/>
              <a:t>, fyzikáře a informatika</a:t>
            </a:r>
          </a:p>
          <a:p>
            <a:pPr lvl="0"/>
            <a:r>
              <a:rPr lang="cs-CZ" sz="2000" b="1" dirty="0"/>
              <a:t>2008 – hledám </a:t>
            </a:r>
            <a:r>
              <a:rPr lang="cs-CZ" sz="2000" b="1" dirty="0" err="1"/>
              <a:t>matikáře</a:t>
            </a:r>
            <a:r>
              <a:rPr lang="cs-CZ" sz="2000" b="1" dirty="0"/>
              <a:t>, fyzikáře a informatika</a:t>
            </a:r>
          </a:p>
          <a:p>
            <a:pPr lvl="0"/>
            <a:r>
              <a:rPr lang="cs-CZ" sz="2000" b="1" dirty="0"/>
              <a:t>…….</a:t>
            </a:r>
          </a:p>
          <a:p>
            <a:pPr lvl="0"/>
            <a:r>
              <a:rPr lang="cs-CZ" sz="2000" b="1" dirty="0"/>
              <a:t>2020 – ředitel elitního gymnázia hledá </a:t>
            </a:r>
            <a:r>
              <a:rPr lang="cs-CZ" sz="2000" b="1" dirty="0" err="1"/>
              <a:t>matikáře</a:t>
            </a:r>
            <a:r>
              <a:rPr lang="cs-CZ" sz="2000" b="1" dirty="0"/>
              <a:t> a fyzikáře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038272-D865-8C99-4EEF-8A34E365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 b="1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cs-CZ" sz="66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5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C209B9-06E4-2794-027B-76A06AED1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100" b="1"/>
              <a:t>Jihočeská data</a:t>
            </a:r>
            <a:br>
              <a:rPr lang="cs-CZ" sz="6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6100" b="1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B83A2-72A1-62E0-26F9-DA047678C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roce 2021 jsme si udělali průzkum </a:t>
            </a:r>
            <a:r>
              <a:rPr lang="cs-CZ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ředitelů 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SŠ a výsledek je jasný, chybějí především učitelé přírodovědných předmětů</a:t>
            </a:r>
            <a:endParaRPr lang="cs-CZ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blízké době bude zvýšená poptávka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právě na ně</a:t>
            </a:r>
          </a:p>
          <a:p>
            <a:pPr marL="0" indent="0">
              <a:buNone/>
            </a:pPr>
            <a:r>
              <a:rPr lang="cs-CZ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(a nejen na ně, protože věkový průměr učitelů …)</a:t>
            </a:r>
            <a:endParaRPr lang="cs-CZ" sz="24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2AE68E-F3FD-91A5-375F-78FAC90D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cs-CZ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7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A5C6F6-C59E-C5D2-7293-3864F3EB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cs-CZ" sz="7200" b="1" dirty="0">
                <a:solidFill>
                  <a:schemeClr val="accent1">
                    <a:lumMod val="75000"/>
                  </a:schemeClr>
                </a:solidFill>
              </a:rPr>
              <a:t>Můžeme něco změnit?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F9590-3A3D-2087-5690-98F70181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endParaRPr lang="cs-CZ" sz="2400" b="1" dirty="0"/>
          </a:p>
          <a:p>
            <a:pPr marL="0" indent="0">
              <a:buNone/>
            </a:pPr>
            <a:r>
              <a:rPr lang="cs-CZ" sz="4800" b="1" dirty="0"/>
              <a:t> </a:t>
            </a:r>
            <a:endParaRPr lang="cs-CZ" sz="4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2065AB-C359-F7C6-08CB-23A92E63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cs-CZ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9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B992CE-2D37-55CD-BC9F-41EE8FEE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 b="1"/>
              <a:t>Kdo jsou aktéři: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03B77-B995-EC93-202B-D1B81EADE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348" y="960120"/>
            <a:ext cx="6483499" cy="5067710"/>
          </a:xfrm>
        </p:spPr>
        <p:txBody>
          <a:bodyPr anchor="ctr">
            <a:normAutofit fontScale="92500" lnSpcReduction="10000"/>
          </a:bodyPr>
          <a:lstStyle/>
          <a:p>
            <a:r>
              <a:rPr lang="cs-CZ" sz="3400" dirty="0"/>
              <a:t>Ředitelé </a:t>
            </a:r>
          </a:p>
          <a:p>
            <a:pPr marL="0" indent="0">
              <a:buNone/>
            </a:pPr>
            <a:r>
              <a:rPr lang="cs-CZ" sz="3400" dirty="0"/>
              <a:t>	– jsou ve škole odpovědní za vše</a:t>
            </a:r>
          </a:p>
          <a:p>
            <a:r>
              <a:rPr lang="cs-CZ" sz="3400" dirty="0"/>
              <a:t>MŠMT </a:t>
            </a:r>
          </a:p>
          <a:p>
            <a:pPr marL="0" indent="0">
              <a:buNone/>
            </a:pPr>
            <a:r>
              <a:rPr lang="cs-CZ" sz="3400" dirty="0"/>
              <a:t>	– řídí vše </a:t>
            </a:r>
          </a:p>
          <a:p>
            <a:r>
              <a:rPr lang="cs-CZ" sz="3400" dirty="0"/>
              <a:t>Fakulty </a:t>
            </a:r>
          </a:p>
          <a:p>
            <a:pPr marL="0" indent="0">
              <a:buNone/>
            </a:pPr>
            <a:r>
              <a:rPr lang="cs-CZ" sz="3400" dirty="0"/>
              <a:t>	– „výrobci“ učitelů, stát jim posílá objednávku, školy poptávku 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dirty="0"/>
              <a:t>Studenti – ???</a:t>
            </a:r>
          </a:p>
          <a:p>
            <a:r>
              <a:rPr lang="cs-CZ" sz="3400" dirty="0"/>
              <a:t>Učitelé - ???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BBF5E6-619D-AF3F-8BC2-680EE08B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cs-CZ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4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8833AA-8C05-8D93-4EE5-83D1F516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6" y="1188637"/>
            <a:ext cx="3534313" cy="4480726"/>
          </a:xfrm>
        </p:spPr>
        <p:txBody>
          <a:bodyPr>
            <a:normAutofit/>
          </a:bodyPr>
          <a:lstStyle/>
          <a:p>
            <a:pPr algn="r"/>
            <a:r>
              <a:rPr lang="cs-CZ" sz="6100" b="1" dirty="0"/>
              <a:t>U jednoho stolu </a:t>
            </a:r>
            <a:br>
              <a:rPr lang="cs-CZ" sz="6100" b="1" dirty="0"/>
            </a:br>
            <a:r>
              <a:rPr lang="cs-CZ" sz="5400" b="1" dirty="0"/>
              <a:t>(JU, JCK, ŘŠ)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8CAA4-8F55-A3EB-4F21-DAA87864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188637"/>
            <a:ext cx="6101588" cy="402049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r>
              <a:rPr lang="cs-CZ" dirty="0"/>
              <a:t>Analýza problému:  podobně jako s kuchaři (????)</a:t>
            </a:r>
          </a:p>
          <a:p>
            <a:endParaRPr lang="cs-CZ" dirty="0"/>
          </a:p>
          <a:p>
            <a:r>
              <a:rPr lang="cs-CZ" dirty="0"/>
              <a:t>studentů není úplně málo, jen nechtějí končit za jihočeskou katedrou</a:t>
            </a:r>
          </a:p>
          <a:p>
            <a:r>
              <a:rPr lang="cs-CZ" dirty="0"/>
              <a:t>studentů není úplně málo, jen jich tam jde na vstupu málo s cílem učit</a:t>
            </a:r>
          </a:p>
          <a:p>
            <a:endParaRPr lang="cs-CZ" sz="1600" dirty="0"/>
          </a:p>
          <a:p>
            <a:endParaRPr lang="cs-CZ" sz="13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7AD6D5-B6BD-9452-9BD5-4774A309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cs-CZ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54D8D89-4A72-51A5-AB69-F2D143DB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Ideální stav </a:t>
            </a:r>
            <a:endParaRPr lang="cs-CZ" sz="6600" b="1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5A110A-F9B1-9AA8-372C-62C382B4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775" y="776749"/>
            <a:ext cx="6651065" cy="5352848"/>
          </a:xfrm>
        </p:spPr>
        <p:txBody>
          <a:bodyPr anchor="ctr">
            <a:noAutofit/>
          </a:bodyPr>
          <a:lstStyle/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Maturant si vybírá učitelský obor (na JU ČB) jako 1. volbu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je na fakultě konfrontován s moderní pedagogikou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prochází sofistikovaným systémem praxí s úžasnými učiteli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Díky tomu se utvrdí ve svém rozhodnutí „být učitelem“, nerozhodnutí se definitivně rozhodnou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nástupu do praxe absolventovi pomáhá zkušený kolega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Díky svému skvělému přístupu motivuje maturanty, aby i oni si vybrali studium učitelství jako svoji 1. volbu (nejlépe na JU ČB)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/>
              <a:t>VIDÍTE V PŘÍBĚHU SVOJI ROLI?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7AF4CC-CEB0-BC05-0BD1-F8B8957C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cs-CZ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B273C7C-7AC4-E316-B374-3F05D1D62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5100" b="1"/>
              <a:t>Začněme tím, co reálně můžeme ovlivnit:</a:t>
            </a:r>
            <a:br>
              <a:rPr lang="cs-CZ" sz="5100"/>
            </a:br>
            <a:endParaRPr lang="cs-CZ" sz="51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0934FB-E3CB-8147-822B-378777DF2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5400" b="1" dirty="0"/>
              <a:t>PRAXE</a:t>
            </a:r>
          </a:p>
          <a:p>
            <a:pPr marL="0" indent="0">
              <a:buNone/>
            </a:pPr>
            <a:r>
              <a:rPr lang="cs-CZ" sz="5400" b="1" dirty="0"/>
              <a:t>A </a:t>
            </a:r>
          </a:p>
          <a:p>
            <a:pPr marL="0" indent="0">
              <a:buNone/>
            </a:pPr>
            <a:r>
              <a:rPr lang="cs-CZ" sz="5400" b="1" dirty="0"/>
              <a:t>MOTIVACI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C141C4-F68B-657B-6664-48A4CB84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cs-CZ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3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787023-32A9-659F-58CB-A7D8C06F7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4100" b="1" dirty="0">
                <a:latin typeface="Arial" panose="020B0604020202020204" pitchFamily="34" charset="0"/>
              </a:rPr>
              <a:t>Děkuji za spolupráci: </a:t>
            </a:r>
            <a:br>
              <a:rPr lang="cs-CZ" sz="4100" b="1" dirty="0">
                <a:latin typeface="Arial" panose="020B0604020202020204" pitchFamily="34" charset="0"/>
              </a:rPr>
            </a:br>
            <a:endParaRPr lang="cs-CZ" sz="4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F75F74-819A-5C51-7D5A-2C5130070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69"/>
            <a:ext cx="5534660" cy="402049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700" b="1" i="0" dirty="0">
                <a:effectLst/>
                <a:latin typeface="Arial" panose="020B0604020202020204" pitchFamily="34" charset="0"/>
              </a:rPr>
              <a:t>Fakulty vzdělávající učitele na JU ČB</a:t>
            </a:r>
          </a:p>
          <a:p>
            <a:pPr marL="0" indent="0">
              <a:buNone/>
            </a:pPr>
            <a:r>
              <a:rPr lang="cs-CZ" sz="1700" b="1" i="0" dirty="0">
                <a:effectLst/>
                <a:latin typeface="Arial" panose="020B0604020202020204" pitchFamily="34" charset="0"/>
              </a:rPr>
              <a:t>Ředitelé škol, kteří dávali skvělé zpětné vazby</a:t>
            </a:r>
          </a:p>
          <a:p>
            <a:pPr marL="0" indent="0">
              <a:buNone/>
            </a:pPr>
            <a:r>
              <a:rPr lang="cs-CZ" sz="1700" b="1" dirty="0">
                <a:latin typeface="Arial" panose="020B0604020202020204" pitchFamily="34" charset="0"/>
              </a:rPr>
              <a:t>Rektorát JU ČB</a:t>
            </a:r>
          </a:p>
          <a:p>
            <a:pPr marL="0" indent="0">
              <a:buNone/>
            </a:pPr>
            <a:endParaRPr lang="cs-CZ" sz="1700" b="1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700" b="1" i="0" dirty="0" err="1">
                <a:effectLst/>
                <a:latin typeface="Arial" panose="020B0604020202020204" pitchFamily="34" charset="0"/>
              </a:rPr>
              <a:t>win-win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 – kooperativní metoda. Strany usilují o vzájemný prospěch, tak aby uspokojily své potřeby a snaží se nacházet řešení, které není v přímém konfliktu s požadavky druhé strany. Výsledkem takového jednání je uspokojení potřeb všech stran, často se </a:t>
            </a:r>
            <a:r>
              <a:rPr lang="cs-CZ" sz="1700" b="0" i="0" u="none" strike="noStrike" dirty="0">
                <a:effectLst/>
                <a:latin typeface="Arial" panose="020B0604020202020204" pitchFamily="34" charset="0"/>
              </a:rPr>
              <a:t>synergickým</a:t>
            </a:r>
            <a:r>
              <a:rPr lang="cs-CZ" sz="1700" b="0" i="0" dirty="0">
                <a:effectLst/>
                <a:latin typeface="Arial" panose="020B0604020202020204" pitchFamily="34" charset="0"/>
              </a:rPr>
              <a:t> efektem (zisk z dohody přesahuje uspokojení potřeb zúčastněných stran). Takovéto jednání podporuje dlouhodobé vztahy.</a:t>
            </a:r>
          </a:p>
          <a:p>
            <a:pPr marL="0" indent="0">
              <a:buNone/>
            </a:pPr>
            <a:endParaRPr lang="cs-CZ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6B2DAC-F462-6C98-E0D6-FC8724E1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BDFD9B5-D1B8-4384-AEB5-6C4A905848A9}" type="slidenum">
              <a:rPr lang="cs-CZ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cs-CZ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5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390</Words>
  <Application>Microsoft Office PowerPoint</Application>
  <PresentationFormat>Širokoúhlá obrazovka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NEDOSTATEK UČITELŮ</vt:lpstr>
      <vt:lpstr>Ředitelská kazuistika:</vt:lpstr>
      <vt:lpstr>Jihočeská data </vt:lpstr>
      <vt:lpstr>Můžeme něco změnit?</vt:lpstr>
      <vt:lpstr>Kdo jsou aktéři:</vt:lpstr>
      <vt:lpstr>U jednoho stolu  (JU, JCK, ŘŠ)</vt:lpstr>
      <vt:lpstr>Ideální stav </vt:lpstr>
      <vt:lpstr>Začněme tím, co reálně můžeme ovlivnit: </vt:lpstr>
      <vt:lpstr>Děkuji za spolupráci:  </vt:lpstr>
      <vt:lpstr>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„NEDOSTATEK UČITELŮ“</dc:title>
  <dc:creator>Klíma Pavel</dc:creator>
  <cp:lastModifiedBy>Klíma Pavel</cp:lastModifiedBy>
  <cp:revision>22</cp:revision>
  <dcterms:created xsi:type="dcterms:W3CDTF">2022-11-04T05:55:51Z</dcterms:created>
  <dcterms:modified xsi:type="dcterms:W3CDTF">2022-11-06T06:41:55Z</dcterms:modified>
</cp:coreProperties>
</file>