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8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5307259D-D507-4176-8776-3EEA75890701}"/>
              </a:ext>
            </a:extLst>
          </p:cNvPr>
          <p:cNvSpPr txBox="1"/>
          <p:nvPr/>
        </p:nvSpPr>
        <p:spPr>
          <a:xfrm>
            <a:off x="550417" y="781235"/>
            <a:ext cx="9436962" cy="4992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Propojování škol v projektu Pomáháme školám k úspěchu</a:t>
            </a:r>
          </a:p>
          <a:p>
            <a:pPr algn="ctr"/>
            <a:endParaRPr lang="cs-CZ" sz="5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cs-CZ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Kompas vzdělávání pro 21. století</a:t>
            </a:r>
          </a:p>
          <a:p>
            <a:pPr algn="ctr">
              <a:lnSpc>
                <a:spcPct val="150000"/>
              </a:lnSpc>
            </a:pPr>
            <a:r>
              <a:rPr lang="cs-CZ" sz="3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22.9.2021 České Budějovice</a:t>
            </a:r>
          </a:p>
          <a:p>
            <a:pPr algn="ctr">
              <a:lnSpc>
                <a:spcPct val="150000"/>
              </a:lnSpc>
            </a:pPr>
            <a:r>
              <a:rPr lang="cs-CZ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Kateřina Sládková </a:t>
            </a:r>
          </a:p>
        </p:txBody>
      </p:sp>
    </p:spTree>
    <p:extLst>
      <p:ext uri="{BB962C8B-B14F-4D97-AF65-F5344CB8AC3E}">
        <p14:creationId xmlns:p14="http://schemas.microsoft.com/office/powerpoint/2010/main" val="1383996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65D5DCF-507D-4D9C-824F-A5E5957E2BAB}"/>
              </a:ext>
            </a:extLst>
          </p:cNvPr>
          <p:cNvSpPr/>
          <p:nvPr/>
        </p:nvSpPr>
        <p:spPr>
          <a:xfrm>
            <a:off x="790113" y="674703"/>
            <a:ext cx="8353887" cy="4817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 FH podle </a:t>
            </a:r>
            <a:r>
              <a:rPr lang="cs-CZ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Dylana</a:t>
            </a:r>
            <a:r>
              <a:rPr lang="cs-CZ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Williama</a:t>
            </a:r>
          </a:p>
          <a:p>
            <a:pPr algn="ctr"/>
            <a:r>
              <a:rPr lang="cs-CZ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Cíle a kritéria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Organizování diskuzí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Zpětná vazba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Aktivizace žáků jako zdrojů učení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Žáci jako vlastníci učení</a:t>
            </a:r>
          </a:p>
        </p:txBody>
      </p:sp>
    </p:spTree>
    <p:extLst>
      <p:ext uri="{BB962C8B-B14F-4D97-AF65-F5344CB8AC3E}">
        <p14:creationId xmlns:p14="http://schemas.microsoft.com/office/powerpoint/2010/main" val="339489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1B2BDE3-3623-48E6-88AB-1A92778964B5}"/>
              </a:ext>
            </a:extLst>
          </p:cNvPr>
          <p:cNvSpPr txBox="1"/>
          <p:nvPr/>
        </p:nvSpPr>
        <p:spPr>
          <a:xfrm>
            <a:off x="329185" y="649223"/>
            <a:ext cx="100754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Naší vizí je škola, kde: </a:t>
            </a:r>
          </a:p>
          <a:p>
            <a:pPr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"Každý žák se učí naplno a s radostí a své učení si řídí."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​Tedy škola, kde: 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každý žák s potěšením i kriticky užívá texty různého druhu;</a:t>
            </a:r>
          </a:p>
          <a:p>
            <a:pPr>
              <a:lnSpc>
                <a:spcPct val="150000"/>
              </a:lnSpc>
            </a:pP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panuje kultura příznivá pro učení každého, dětí i dospělých.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93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1227CB-07CA-4C6C-9EBC-26A9273652E0}"/>
              </a:ext>
            </a:extLst>
          </p:cNvPr>
          <p:cNvSpPr txBox="1"/>
          <p:nvPr/>
        </p:nvSpPr>
        <p:spPr>
          <a:xfrm>
            <a:off x="177554" y="337352"/>
            <a:ext cx="1052003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univerzální oblasti pedagogického rozvoje</a:t>
            </a:r>
          </a:p>
          <a:p>
            <a:pPr algn="ctr">
              <a:lnSpc>
                <a:spcPct val="150000"/>
              </a:lnSpc>
            </a:pPr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(čemu se učíme jako pedagogové)</a:t>
            </a:r>
            <a:endParaRPr lang="cs-CZ" sz="4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1. Sledování dopadu výuky na učení žáka </a:t>
            </a:r>
          </a:p>
          <a:p>
            <a:pPr fontAlgn="base"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2. Propojování (integrace) učení žáka a učení učitele (profesní učení) </a:t>
            </a:r>
          </a:p>
          <a:p>
            <a:pPr fontAlgn="base"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3. Vytváření a obnovování profesní učící se komunity  </a:t>
            </a:r>
          </a:p>
          <a:p>
            <a:b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0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D479D10-D6AC-4053-9B6C-AFD74CDB3FC1}"/>
              </a:ext>
            </a:extLst>
          </p:cNvPr>
          <p:cNvSpPr txBox="1"/>
          <p:nvPr/>
        </p:nvSpPr>
        <p:spPr>
          <a:xfrm>
            <a:off x="328473" y="479393"/>
            <a:ext cx="11381173" cy="5392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konkrétně to vypadá v síti Jihočeských škol?</a:t>
            </a:r>
          </a:p>
          <a:p>
            <a:endParaRPr lang="cs-CZ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Projektová škola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Podporující školy </a:t>
            </a:r>
          </a:p>
          <a:p>
            <a:pPr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Připojené školy</a:t>
            </a:r>
          </a:p>
          <a:p>
            <a:pPr>
              <a:lnSpc>
                <a:spcPct val="150000"/>
              </a:lnSpc>
            </a:pP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Celkem 14 škol =&gt; cca 100 zapojených učitelů</a:t>
            </a:r>
          </a:p>
        </p:txBody>
      </p:sp>
    </p:spTree>
    <p:extLst>
      <p:ext uri="{BB962C8B-B14F-4D97-AF65-F5344CB8AC3E}">
        <p14:creationId xmlns:p14="http://schemas.microsoft.com/office/powerpoint/2010/main" val="1947598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CC0E737-113A-4045-95A5-187437E8BD22}"/>
              </a:ext>
            </a:extLst>
          </p:cNvPr>
          <p:cNvSpPr txBox="1"/>
          <p:nvPr/>
        </p:nvSpPr>
        <p:spPr>
          <a:xfrm>
            <a:off x="539497" y="420624"/>
            <a:ext cx="942124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Čemu a jak se společně v lokalitě učíme?</a:t>
            </a:r>
          </a:p>
          <a:p>
            <a:endParaRPr lang="cs-CZ" dirty="0"/>
          </a:p>
          <a:p>
            <a:pPr marL="285750" lvl="0" indent="-285750">
              <a:lnSpc>
                <a:spcPct val="15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Vyhodnocování dopadu výuky (gramotnosti) na učení dětí na základě evidencí (výstavba výuky od cílů učení přes důkazy o učení k aktivitám vedoucím k cílům)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Plánování a realizace profesního učení tak, aby mělo bezprostřední dopad na zlepšování učení žáků (profesní rozvoj jednotlivce, školy)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Formy společného profesního učení v rámci školy i mezi školami: otevřené hodiny, párová výuka, TLC, </a:t>
            </a:r>
            <a:r>
              <a:rPr lang="cs-CZ" sz="2000" dirty="0" err="1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Lesson</a:t>
            </a: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 Study, formativní hodnocení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Lídři školy –&gt; jak vést soudržně školu k rozvoji gramotnosti a směrem k vizi,  jak pěstovat učitelské lídry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Clr>
                <a:srgbClr val="000000"/>
              </a:buClr>
              <a:buSzPts val="1400"/>
              <a:buFont typeface="Arial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Učitel jako (kritický) čtenář; učitel jako pisatel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412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4B02643-FAC0-4C7D-9D88-CA2FF401C0F2}"/>
              </a:ext>
            </a:extLst>
          </p:cNvPr>
          <p:cNvSpPr txBox="1"/>
          <p:nvPr/>
        </p:nvSpPr>
        <p:spPr>
          <a:xfrm>
            <a:off x="568171" y="958788"/>
            <a:ext cx="941033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Čemu a jak se společně v lokalitě učíme?</a:t>
            </a:r>
          </a:p>
          <a:p>
            <a:pPr algn="ctr"/>
            <a:endParaRPr lang="cs-CZ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Každá škola má školní tým -&gt; složený z učitele 1. stupně, 2. stupně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Čj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2. stupně exaktních oborů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Př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Z, M, F, Ch a člena vedení.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Každý z týmu má na sebe napojeného kolegu ze školy, se kterým spolupracuje  -&gt; kolegiální spolupráce.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Během školního roku organizujeme 3x společné dvoudenní výjezdy a 3x otevřené hodiny.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lokalitě pracují pedagogičtí konzultanti -&gt; </a:t>
            </a:r>
            <a:r>
              <a:rPr lang="cs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plánují, připravují, realizují a formativně vyhodnocují kontinuální profesní učení 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07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5A02CA9-C747-4EB9-88DB-6CF3BC536C03}"/>
              </a:ext>
            </a:extLst>
          </p:cNvPr>
          <p:cNvSpPr txBox="1"/>
          <p:nvPr/>
        </p:nvSpPr>
        <p:spPr>
          <a:xfrm>
            <a:off x="213064" y="470517"/>
            <a:ext cx="10059909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to vypadá ve škole?</a:t>
            </a:r>
          </a:p>
          <a:p>
            <a:pPr algn="ctr"/>
            <a:endParaRPr lang="cs-CZ" sz="3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Školní tým je otevřený –&gt; o jejích setkáních ve škole se ví a může přijít každý.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Školní tým vede ve škole společné učení-&gt; členové otevírají svoje hodiny, podporují neformálně další kolegy, pomáhají zavádět učící se skupiny, organizují </a:t>
            </a:r>
            <a:r>
              <a:rPr lang="cs-CZ" sz="2000" dirty="0" err="1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lesson</a:t>
            </a: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studies</a:t>
            </a: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, pomáhají zavádět formativní hodnocení, mají na paměti badatelské profesní učení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Školní tým společně se školními týmy i z jiných škol organizují učení napříč školami (otevřené školy aj.).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ea typeface="Barlow Medium"/>
                <a:cs typeface="Calibri" panose="020F0502020204030204" pitchFamily="34" charset="0"/>
                <a:sym typeface="Barlow Medium"/>
              </a:rPr>
              <a:t>Skupina je zdrojem mentorů, neformálních lídrů pro školu i pro jiné školy -&gt; učící se skupiny napříč školami.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33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025977F-ABCF-4481-BE41-A021F98914B0}"/>
              </a:ext>
            </a:extLst>
          </p:cNvPr>
          <p:cNvSpPr txBox="1"/>
          <p:nvPr/>
        </p:nvSpPr>
        <p:spPr>
          <a:xfrm>
            <a:off x="266329" y="727970"/>
            <a:ext cx="11336785" cy="3515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4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Podoby formativního hodnocení</a:t>
            </a:r>
          </a:p>
          <a:p>
            <a:pPr>
              <a:lnSpc>
                <a:spcPct val="150000"/>
              </a:lnSpc>
            </a:pPr>
            <a:endParaRPr lang="cs-CZ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Badatelský cyklus profesního učení Helen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Timperley</a:t>
            </a: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Strategie FH podle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Dylana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Williama</a:t>
            </a:r>
          </a:p>
        </p:txBody>
      </p:sp>
    </p:spTree>
    <p:extLst>
      <p:ext uri="{BB962C8B-B14F-4D97-AF65-F5344CB8AC3E}">
        <p14:creationId xmlns:p14="http://schemas.microsoft.com/office/powerpoint/2010/main" val="181237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8740081-81F1-40B6-9DE4-14EB00ACB5A5}"/>
              </a:ext>
            </a:extLst>
          </p:cNvPr>
          <p:cNvSpPr txBox="1"/>
          <p:nvPr/>
        </p:nvSpPr>
        <p:spPr>
          <a:xfrm>
            <a:off x="97654" y="-37730"/>
            <a:ext cx="1067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0070C0"/>
                </a:solidFill>
              </a:rPr>
              <a:t>Badatelský cyklus </a:t>
            </a:r>
            <a:r>
              <a:rPr lang="cs-CZ" sz="2000" b="1" dirty="0">
                <a:solidFill>
                  <a:srgbClr val="0070C0"/>
                </a:solidFill>
              </a:rPr>
              <a:t>profesního</a:t>
            </a:r>
            <a:r>
              <a:rPr lang="cs-CZ" b="1" dirty="0">
                <a:solidFill>
                  <a:srgbClr val="0070C0"/>
                </a:solidFill>
              </a:rPr>
              <a:t> učení založeného na důkazech Helen </a:t>
            </a:r>
            <a:r>
              <a:rPr lang="cs-CZ" b="1" dirty="0" err="1">
                <a:solidFill>
                  <a:srgbClr val="0070C0"/>
                </a:solidFill>
              </a:rPr>
              <a:t>Timperley</a:t>
            </a:r>
            <a:r>
              <a:rPr lang="cs-CZ" b="1" dirty="0">
                <a:solidFill>
                  <a:srgbClr val="0070C0"/>
                </a:solidFill>
              </a:rPr>
              <a:t> od Hany Košťálové</a:t>
            </a:r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1E5E0054-D098-4AE6-A00C-B8CDC5E99127}"/>
              </a:ext>
            </a:extLst>
          </p:cNvPr>
          <p:cNvSpPr/>
          <p:nvPr/>
        </p:nvSpPr>
        <p:spPr>
          <a:xfrm>
            <a:off x="2474651" y="621535"/>
            <a:ext cx="5435353" cy="67870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Cíle učení žáků (vzdělávací cíle)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E73DCBB-15E0-4639-B3CA-AA6B58476B97}"/>
              </a:ext>
            </a:extLst>
          </p:cNvPr>
          <p:cNvCxnSpPr>
            <a:cxnSpLocks/>
          </p:cNvCxnSpPr>
          <p:nvPr/>
        </p:nvCxnSpPr>
        <p:spPr>
          <a:xfrm>
            <a:off x="7199791" y="2553311"/>
            <a:ext cx="1189609" cy="350905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92344A62-0A8D-4AF8-89CB-58BB73C8A819}"/>
              </a:ext>
            </a:extLst>
          </p:cNvPr>
          <p:cNvSpPr/>
          <p:nvPr/>
        </p:nvSpPr>
        <p:spPr>
          <a:xfrm>
            <a:off x="7422980" y="2865752"/>
            <a:ext cx="3053917" cy="1824891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vědění a jaké dovednosti potřebuju já jako učitel, aby moji žáci mohli postoupit na cestě k cíli? 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7768AA04-39CA-4691-8E95-02D9BE6738B0}"/>
              </a:ext>
            </a:extLst>
          </p:cNvPr>
          <p:cNvCxnSpPr>
            <a:cxnSpLocks/>
          </p:cNvCxnSpPr>
          <p:nvPr/>
        </p:nvCxnSpPr>
        <p:spPr>
          <a:xfrm flipH="1">
            <a:off x="8668584" y="5007006"/>
            <a:ext cx="719411" cy="62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BDA6A429-7F6A-40A0-9385-C5843F1364F4}"/>
              </a:ext>
            </a:extLst>
          </p:cNvPr>
          <p:cNvSpPr/>
          <p:nvPr/>
        </p:nvSpPr>
        <p:spPr>
          <a:xfrm>
            <a:off x="5539666" y="5396694"/>
            <a:ext cx="3053917" cy="1279291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Prohloubení profesního vědění a dovedností učitele 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Rozvoj praxe i teorie! </a:t>
            </a:r>
          </a:p>
        </p:txBody>
      </p: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BBAA2826-5CEE-4185-9A28-BFCD440C101D}"/>
              </a:ext>
            </a:extLst>
          </p:cNvPr>
          <p:cNvCxnSpPr>
            <a:cxnSpLocks/>
          </p:cNvCxnSpPr>
          <p:nvPr/>
        </p:nvCxnSpPr>
        <p:spPr>
          <a:xfrm flipH="1">
            <a:off x="4179440" y="6063450"/>
            <a:ext cx="1012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bdélník: se zakulacenými rohy 18">
            <a:extLst>
              <a:ext uri="{FF2B5EF4-FFF2-40B4-BE49-F238E27FC236}">
                <a16:creationId xmlns:a16="http://schemas.microsoft.com/office/drawing/2014/main" id="{EBF60107-819C-41BC-BE43-AE906183062B}"/>
              </a:ext>
            </a:extLst>
          </p:cNvPr>
          <p:cNvSpPr/>
          <p:nvPr/>
        </p:nvSpPr>
        <p:spPr>
          <a:xfrm>
            <a:off x="898402" y="5458855"/>
            <a:ext cx="3238084" cy="1279291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Vtažení žáků do nové učební zkušenosti</a:t>
            </a:r>
          </a:p>
        </p:txBody>
      </p:sp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69CAE2DB-7416-487C-9144-9FC1DCFBF21D}"/>
              </a:ext>
            </a:extLst>
          </p:cNvPr>
          <p:cNvCxnSpPr>
            <a:cxnSpLocks/>
          </p:cNvCxnSpPr>
          <p:nvPr/>
        </p:nvCxnSpPr>
        <p:spPr>
          <a:xfrm flipH="1" flipV="1">
            <a:off x="1784412" y="5007006"/>
            <a:ext cx="483834" cy="443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: se zakulacenými rohy 32">
            <a:extLst>
              <a:ext uri="{FF2B5EF4-FFF2-40B4-BE49-F238E27FC236}">
                <a16:creationId xmlns:a16="http://schemas.microsoft.com/office/drawing/2014/main" id="{137A2664-486E-49F0-B2C8-EC6B5D2B2546}"/>
              </a:ext>
            </a:extLst>
          </p:cNvPr>
          <p:cNvSpPr/>
          <p:nvPr/>
        </p:nvSpPr>
        <p:spPr>
          <a:xfrm>
            <a:off x="194571" y="2870135"/>
            <a:ext cx="2716568" cy="1796815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dopady na učení žáků má nová výuka? </a:t>
            </a:r>
          </a:p>
        </p:txBody>
      </p:sp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7870EBDC-C658-47DF-83C3-4BAE8AE18745}"/>
              </a:ext>
            </a:extLst>
          </p:cNvPr>
          <p:cNvSpPr/>
          <p:nvPr/>
        </p:nvSpPr>
        <p:spPr>
          <a:xfrm>
            <a:off x="3191800" y="1486839"/>
            <a:ext cx="4079290" cy="1016494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vědění a jaké dovednosti se naši žáci potřebují naučit, aby dosáhli důležitého cíle? </a:t>
            </a:r>
          </a:p>
        </p:txBody>
      </p: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2418B5BB-622A-4EB1-BEC0-0EB8835D133E}"/>
              </a:ext>
            </a:extLst>
          </p:cNvPr>
          <p:cNvCxnSpPr>
            <a:cxnSpLocks/>
          </p:cNvCxnSpPr>
          <p:nvPr/>
        </p:nvCxnSpPr>
        <p:spPr>
          <a:xfrm flipV="1">
            <a:off x="1552855" y="2086252"/>
            <a:ext cx="1261367" cy="69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ál 45">
            <a:extLst>
              <a:ext uri="{FF2B5EF4-FFF2-40B4-BE49-F238E27FC236}">
                <a16:creationId xmlns:a16="http://schemas.microsoft.com/office/drawing/2014/main" id="{3E6C8C33-26AD-4D65-A82B-3EE6E5F2D1F1}"/>
              </a:ext>
            </a:extLst>
          </p:cNvPr>
          <p:cNvSpPr/>
          <p:nvPr/>
        </p:nvSpPr>
        <p:spPr>
          <a:xfrm>
            <a:off x="4097185" y="2689933"/>
            <a:ext cx="1844336" cy="268122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 mířím?</a:t>
            </a:r>
          </a:p>
          <a:p>
            <a:pPr algn="ctr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Kde jsem? Kudy dál? </a:t>
            </a:r>
          </a:p>
        </p:txBody>
      </p:sp>
      <p:cxnSp>
        <p:nvCxnSpPr>
          <p:cNvPr id="48" name="Přímá spojnice se šipkou 47">
            <a:extLst>
              <a:ext uri="{FF2B5EF4-FFF2-40B4-BE49-F238E27FC236}">
                <a16:creationId xmlns:a16="http://schemas.microsoft.com/office/drawing/2014/main" id="{149E8745-B88E-488F-AB02-ADA6A9F7087D}"/>
              </a:ext>
            </a:extLst>
          </p:cNvPr>
          <p:cNvCxnSpPr>
            <a:cxnSpLocks/>
          </p:cNvCxnSpPr>
          <p:nvPr/>
        </p:nvCxnSpPr>
        <p:spPr>
          <a:xfrm>
            <a:off x="7572652" y="2086252"/>
            <a:ext cx="1095931" cy="69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44045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574</Words>
  <Application>Microsoft Office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Vonášková Poračanová Jana</cp:lastModifiedBy>
  <cp:revision>15</cp:revision>
  <dcterms:created xsi:type="dcterms:W3CDTF">2021-09-13T09:08:07Z</dcterms:created>
  <dcterms:modified xsi:type="dcterms:W3CDTF">2021-09-17T08:11:10Z</dcterms:modified>
</cp:coreProperties>
</file>