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3" r:id="rId3"/>
    <p:sldId id="274" r:id="rId4"/>
    <p:sldId id="280" r:id="rId5"/>
    <p:sldId id="281" r:id="rId6"/>
    <p:sldId id="282" r:id="rId7"/>
    <p:sldId id="283" r:id="rId8"/>
    <p:sldId id="284" r:id="rId9"/>
    <p:sldId id="285" r:id="rId10"/>
    <p:sldId id="277" r:id="rId11"/>
    <p:sldId id="263" r:id="rId12"/>
    <p:sldId id="286" r:id="rId13"/>
    <p:sldId id="287" r:id="rId14"/>
    <p:sldId id="288" r:id="rId15"/>
    <p:sldId id="289" r:id="rId16"/>
    <p:sldId id="290" r:id="rId17"/>
    <p:sldId id="110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926"/>
    <a:srgbClr val="002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1755" autoAdjust="0"/>
  </p:normalViewPr>
  <p:slideViewPr>
    <p:cSldViewPr snapToGrid="0">
      <p:cViewPr varScale="1">
        <p:scale>
          <a:sx n="79" d="100"/>
          <a:sy n="79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6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pod úrovní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8A-4A74-884C-699CE3EBBF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8A-4A74-884C-699CE3EBB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SOŠ bez maturity</c:v>
                </c:pt>
                <c:pt idx="1">
                  <c:v>SOŠ s maturitou</c:v>
                </c:pt>
                <c:pt idx="2">
                  <c:v>čtyřletá gymnáziá</c:v>
                </c:pt>
                <c:pt idx="3">
                  <c:v>víceletá gymnázía</c:v>
                </c:pt>
                <c:pt idx="4">
                  <c:v>základní školy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49.406056</c:v>
                </c:pt>
                <c:pt idx="1">
                  <c:v>8.3912408999999997</c:v>
                </c:pt>
                <c:pt idx="2">
                  <c:v>1.057552</c:v>
                </c:pt>
                <c:pt idx="3">
                  <c:v>1.1325486</c:v>
                </c:pt>
                <c:pt idx="4">
                  <c:v>28.477753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A-4A74-884C-699CE3EBB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úroveň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SOŠ bez maturity</c:v>
                </c:pt>
                <c:pt idx="1">
                  <c:v>SOŠ s maturitou</c:v>
                </c:pt>
                <c:pt idx="2">
                  <c:v>čtyřletá gymnáziá</c:v>
                </c:pt>
                <c:pt idx="3">
                  <c:v>víceletá gymnázía</c:v>
                </c:pt>
                <c:pt idx="4">
                  <c:v>základní školy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34.264749999999999</c:v>
                </c:pt>
                <c:pt idx="1">
                  <c:v>26.78782</c:v>
                </c:pt>
                <c:pt idx="2">
                  <c:v>5.4504049999999999</c:v>
                </c:pt>
                <c:pt idx="3">
                  <c:v>5.0861859999999997</c:v>
                </c:pt>
                <c:pt idx="4">
                  <c:v>30.751919999999998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A-4A74-884C-699CE3EBB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úroveň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SOŠ bez maturity</c:v>
                </c:pt>
                <c:pt idx="1">
                  <c:v>SOŠ s maturitou</c:v>
                </c:pt>
                <c:pt idx="2">
                  <c:v>čtyřletá gymnáziá</c:v>
                </c:pt>
                <c:pt idx="3">
                  <c:v>víceletá gymnázía</c:v>
                </c:pt>
                <c:pt idx="4">
                  <c:v>základní školy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13.839359999999999</c:v>
                </c:pt>
                <c:pt idx="1">
                  <c:v>37.000100000000003</c:v>
                </c:pt>
                <c:pt idx="2">
                  <c:v>27.298729999999999</c:v>
                </c:pt>
                <c:pt idx="3">
                  <c:v>20.62734</c:v>
                </c:pt>
                <c:pt idx="4">
                  <c:v>26.47974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A-4A74-884C-699CE3EBBF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úroveň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SOŠ bez maturity</c:v>
                </c:pt>
                <c:pt idx="1">
                  <c:v>SOŠ s maturitou</c:v>
                </c:pt>
                <c:pt idx="2">
                  <c:v>čtyřletá gymnáziá</c:v>
                </c:pt>
                <c:pt idx="3">
                  <c:v>víceletá gymnázía</c:v>
                </c:pt>
                <c:pt idx="4">
                  <c:v>základní školy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2.4190900000000002</c:v>
                </c:pt>
                <c:pt idx="1">
                  <c:v>22.594370000000001</c:v>
                </c:pt>
                <c:pt idx="2">
                  <c:v>42.83052</c:v>
                </c:pt>
                <c:pt idx="3">
                  <c:v>39.238480000000003</c:v>
                </c:pt>
                <c:pt idx="4">
                  <c:v>11.99586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8A-4A74-884C-699CE3EBBF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úrovně 5 a 6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8A-4A74-884C-699CE3EBB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SOŠ bez maturity</c:v>
                </c:pt>
                <c:pt idx="1">
                  <c:v>SOŠ s maturitou</c:v>
                </c:pt>
                <c:pt idx="2">
                  <c:v>čtyřletá gymnáziá</c:v>
                </c:pt>
                <c:pt idx="3">
                  <c:v>víceletá gymnázía</c:v>
                </c:pt>
                <c:pt idx="4">
                  <c:v>základní školy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7.0741999999999999E-2</c:v>
                </c:pt>
                <c:pt idx="1">
                  <c:v>5.2264654000000004</c:v>
                </c:pt>
                <c:pt idx="2">
                  <c:v>23.362787000000001</c:v>
                </c:pt>
                <c:pt idx="3">
                  <c:v>33.915444999999998</c:v>
                </c:pt>
                <c:pt idx="4">
                  <c:v>2.2947302000000001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8A-4A74-884C-699CE3EBBF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2107612607"/>
        <c:axId val="2096290815"/>
      </c:barChart>
      <c:catAx>
        <c:axId val="210761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6290815"/>
        <c:crosses val="autoZero"/>
        <c:auto val="1"/>
        <c:lblAlgn val="ctr"/>
        <c:lblOffset val="100"/>
        <c:noMultiLvlLbl val="0"/>
      </c:catAx>
      <c:valAx>
        <c:axId val="2096290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0761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CA0BA62-F763-4169-A974-7D410D5630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831E5E-7B90-4C99-9D04-F5C9E1CEC6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5C89B-3134-418A-8C03-B4303E36EC91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578D71-EAFB-4126-BF17-3D62BB6F9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472738-3907-4529-858B-FD7A19643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CC3FD-669A-477C-8EAA-A21C3DC5D0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51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E2040-9F67-4924-A8E1-3C449BB0594F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0B28-82C8-4C15-B2A1-35642FB22E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8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ČR a na Slovensku existuje silnější vztah mezi sociálním statusem rodičů a vzdělávacími výsledky jejich dětí než např. v Polsku nebo Estonsku, kde se výsledky vzdělávání zlepšují. To znamená, že v ČR děti ze sociálně slabších rodin dosahují horšího vzdělání než děti se srovnatelným talentem a zázemím v Polsku či Estonsku.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0B28-82C8-4C15-B2A1-35642FB22E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8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770F-F948-4502-BF27-615B04FBE76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7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2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B45E8-676E-44AC-94A5-37ECFC734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42" y="406400"/>
            <a:ext cx="10567357" cy="915504"/>
          </a:xfrm>
          <a:prstGeom prst="rect">
            <a:avLst/>
          </a:prstGeo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636D7A-A052-435B-9407-B44A28E9C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441" y="1620655"/>
            <a:ext cx="10567357" cy="15190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F08DD7FE-B453-4E8D-B8A6-546BD610E1A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25" b="1323"/>
          <a:stretch/>
        </p:blipFill>
        <p:spPr bwMode="auto">
          <a:xfrm>
            <a:off x="7437101" y="2718538"/>
            <a:ext cx="4754899" cy="413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F8BB2E5-B5F1-4733-AEF4-CDEE95FAC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2" y="5287614"/>
            <a:ext cx="416193" cy="41619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7DE52B1-3C8D-414C-B56B-BCAB83BF71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1" y="5874023"/>
            <a:ext cx="416193" cy="416193"/>
          </a:xfrm>
          <a:prstGeom prst="rect">
            <a:avLst/>
          </a:prstGeom>
        </p:spPr>
      </p:pic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9ACEAD58-FB4B-490E-864C-E77FF6602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094" y="5256064"/>
            <a:ext cx="5150192" cy="4477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Lidi, co to dělali</a:t>
            </a:r>
          </a:p>
        </p:txBody>
      </p:sp>
      <p:sp>
        <p:nvSpPr>
          <p:cNvPr id="24" name="Zástupný text 20">
            <a:extLst>
              <a:ext uri="{FF2B5EF4-FFF2-40B4-BE49-F238E27FC236}">
                <a16:creationId xmlns:a16="http://schemas.microsoft.com/office/drawing/2014/main" id="{233D932F-7E55-424B-9664-688D0AC3C6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3094" y="5874023"/>
            <a:ext cx="5150192" cy="4477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Kdy to dělali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882ADFD-95BB-4419-9365-CD90C982FBC1}"/>
              </a:ext>
            </a:extLst>
          </p:cNvPr>
          <p:cNvSpPr/>
          <p:nvPr userDrawn="1"/>
        </p:nvSpPr>
        <p:spPr>
          <a:xfrm>
            <a:off x="11125200" y="6045200"/>
            <a:ext cx="863600" cy="650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1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9E2CA8-F9EF-4F35-A3E2-4E19F0CA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91DC9E-464E-4CF6-B4DA-C34080EC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28133-FF2B-4916-8918-9EE2BD0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4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9A014-792D-4ADD-9B35-AA8773E1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6DA0F-1F16-4A40-92D5-30C19FFCF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E0C0FA-D8D2-485A-80A3-39437387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B1614E-7A5A-4249-B61D-24AC2477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B26ADC-1C0C-4988-AC8A-65601CD6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853AF2-4BAE-4C71-8F63-64BD9ADC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66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6EF6C-2D15-4290-B992-38768E88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50310-CA53-4059-A38B-659167CA2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9F02F8-5306-4E7B-BBC2-F9528C4A9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809D90-8C3A-41EC-9B3A-D89FE0E9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58ADAC-A25A-4AE1-94D2-B739983C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8ACBB4-C743-4EC6-AA8B-8D9D71FF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3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D7577-9135-49E7-9F66-EC0F4F26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A11CE9-86DE-45C8-959F-F02DEB71A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85492"/>
            <a:ext cx="10515600" cy="50914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5EB0BC-762C-4138-A127-D58BCD3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AB4958-EE7E-4150-A6B4-3E1C78E0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FCE13B-6332-48F5-93EC-8B464A88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9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F2CA96-0960-4044-981C-93F70FBA2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86181E-7807-4E75-A59C-2A871CEC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A9CC5E-294B-4BDD-BF0A-93BF037E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737710-5676-45EB-9633-053BEB66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FBBC3-C4FF-4578-ADC8-634C551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7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992544" y="6789373"/>
            <a:ext cx="1199456" cy="68627"/>
            <a:chOff x="6804248" y="-12923"/>
            <a:chExt cx="2339752" cy="51564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6804248" y="0"/>
              <a:ext cx="338400" cy="5143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7092280" y="0"/>
              <a:ext cx="338400" cy="514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7380312" y="-2257"/>
              <a:ext cx="338400" cy="5143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5"/>
            <a:srcRect l="9091"/>
            <a:stretch/>
          </p:blipFill>
          <p:spPr>
            <a:xfrm>
              <a:off x="7668344" y="0"/>
              <a:ext cx="338400" cy="514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/>
            <a:srcRect l="9091"/>
            <a:stretch/>
          </p:blipFill>
          <p:spPr>
            <a:xfrm>
              <a:off x="7956376" y="-12923"/>
              <a:ext cx="338400" cy="5143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8244408" y="0"/>
              <a:ext cx="338400" cy="5143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8532440" y="0"/>
              <a:ext cx="338400" cy="5143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9091"/>
            <a:stretch/>
          </p:blipFill>
          <p:spPr>
            <a:xfrm>
              <a:off x="8805600" y="0"/>
              <a:ext cx="338400" cy="5143500"/>
            </a:xfrm>
            <a:prstGeom prst="rect">
              <a:avLst/>
            </a:prstGeom>
          </p:spPr>
        </p:pic>
      </p:grpSp>
      <p:sp>
        <p:nvSpPr>
          <p:cNvPr id="17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24744"/>
            <a:ext cx="10972800" cy="5088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8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452669"/>
            <a:ext cx="10972800" cy="67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0" kern="1200" dirty="0">
                <a:solidFill>
                  <a:srgbClr val="4F677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1187698" y="6189605"/>
            <a:ext cx="869281" cy="528000"/>
            <a:chOff x="3031454" y="3569980"/>
            <a:chExt cx="2135805" cy="1297286"/>
          </a:xfrm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</p:grpSp>
    </p:spTree>
    <p:extLst>
      <p:ext uri="{BB962C8B-B14F-4D97-AF65-F5344CB8AC3E}">
        <p14:creationId xmlns:p14="http://schemas.microsoft.com/office/powerpoint/2010/main" val="280565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bg>
      <p:bgPr>
        <a:solidFill>
          <a:srgbClr val="0025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B45E8-676E-44AC-94A5-37ECFC734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0590" y="1539129"/>
            <a:ext cx="10410822" cy="915504"/>
          </a:xfrm>
        </p:spPr>
        <p:txBody>
          <a:bodyPr lIns="0"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Kontakt</a:t>
            </a:r>
            <a:endParaRPr lang="cs-CZ" dirty="0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9ACEAD58-FB4B-490E-864C-E77FF6602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3716585"/>
            <a:ext cx="5150192" cy="187265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Lidi, co to dělali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882ADFD-95BB-4419-9365-CD90C982FBC1}"/>
              </a:ext>
            </a:extLst>
          </p:cNvPr>
          <p:cNvSpPr/>
          <p:nvPr/>
        </p:nvSpPr>
        <p:spPr>
          <a:xfrm>
            <a:off x="11125200" y="6045200"/>
            <a:ext cx="863600" cy="650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10" name="Obrázek 11">
            <a:extLst>
              <a:ext uri="{FF2B5EF4-FFF2-40B4-BE49-F238E27FC236}">
                <a16:creationId xmlns:a16="http://schemas.microsoft.com/office/drawing/2014/main" id="{C7B5CB4D-BB11-48C6-8A5E-9540F2E83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4" y="3220903"/>
            <a:ext cx="416193" cy="416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1FA3A-A3F6-4FE9-8F78-20979F187464}"/>
              </a:ext>
            </a:extLst>
          </p:cNvPr>
          <p:cNvSpPr txBox="1"/>
          <p:nvPr userDrawn="1"/>
        </p:nvSpPr>
        <p:spPr>
          <a:xfrm>
            <a:off x="1487488" y="3259722"/>
            <a:ext cx="122413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s-CZ" sz="1600" b="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Autoři</a:t>
            </a:r>
            <a:endParaRPr lang="en-US" sz="1600" b="0" kern="1200" dirty="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0F80433-FEAC-1449-8739-7DE0C704EAEE}"/>
              </a:ext>
            </a:extLst>
          </p:cNvPr>
          <p:cNvSpPr/>
          <p:nvPr userDrawn="1"/>
        </p:nvSpPr>
        <p:spPr>
          <a:xfrm>
            <a:off x="7578001" y="2852936"/>
            <a:ext cx="5430767" cy="5430767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F95A643B-DEFA-EB44-A639-34867BD5085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7" t="42685" r="18308" b="24375"/>
          <a:stretch/>
        </p:blipFill>
        <p:spPr bwMode="auto">
          <a:xfrm>
            <a:off x="9100087" y="4593490"/>
            <a:ext cx="2305471" cy="1381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5344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CCF87-1F43-4024-B565-F142DF8D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C9A53-E622-4949-A4BC-34950AC2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30"/>
            <a:ext cx="10515600" cy="434431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A537BD5C-D5DC-49A5-AB18-CB56719E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708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E0D10946-8DEB-4684-AD6B-8CDD5284706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01170E7-5677-466A-B349-620B3282B9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9070" y="6176964"/>
            <a:ext cx="10991850" cy="538162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Tx/>
              <a:buFont typeface="+mj-lt"/>
              <a:buAutoNum type="arabicPeriod"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dirty="0"/>
              <a:t>Zdroj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5AB2DC5-EEC1-49E7-9E97-B816FA984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095651"/>
            <a:ext cx="10515600" cy="462998"/>
          </a:xfrm>
        </p:spPr>
        <p:txBody>
          <a:bodyPr wrap="square" bIns="108000">
            <a:spAutoFit/>
          </a:bodyPr>
          <a:lstStyle>
            <a:lvl1pPr marL="0" indent="0">
              <a:spcBef>
                <a:spcPts val="180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Mezinadpis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7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452C8-BFF7-4D99-B0FF-8FE14093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6646BA-5CA6-44A7-B983-BD732D5D1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8A4959F-8FFC-4FBF-9608-00E4B41BEA87}"/>
              </a:ext>
            </a:extLst>
          </p:cNvPr>
          <p:cNvSpPr txBox="1"/>
          <p:nvPr userDrawn="1"/>
        </p:nvSpPr>
        <p:spPr>
          <a:xfrm>
            <a:off x="284146" y="6236463"/>
            <a:ext cx="393192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cs-CZ" sz="1200" dirty="0">
                <a:solidFill>
                  <a:schemeClr val="accent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//</a:t>
            </a:r>
            <a:r>
              <a:rPr lang="cs-CZ" sz="12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www.paqresearch.cz</a:t>
            </a:r>
          </a:p>
        </p:txBody>
      </p:sp>
    </p:spTree>
    <p:extLst>
      <p:ext uri="{BB962C8B-B14F-4D97-AF65-F5344CB8AC3E}">
        <p14:creationId xmlns:p14="http://schemas.microsoft.com/office/powerpoint/2010/main" val="408088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A83D4-EEF6-48C6-869C-346DA3CE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 anchor="ctr" anchorCtr="0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C80BA-D4BF-4DE2-981D-9FB4B2580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0000"/>
            <a:ext cx="5181600" cy="3291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16000" tIns="216000" rIns="216000" bIns="216000" anchor="t" anchorCtr="0"/>
          <a:lstStyle>
            <a:lvl1pPr algn="l">
              <a:defRPr sz="2400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F5C4D6-79B3-458C-8B9D-56D9CF943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0000"/>
            <a:ext cx="5181600" cy="3291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16000" tIns="216000" rIns="216000" bIns="216000" anchor="t" anchorCtr="0"/>
          <a:lstStyle>
            <a:lvl1pPr algn="l">
              <a:defRPr sz="2400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E1AE040A-46B3-496D-9BC3-822FCD88C6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874520"/>
            <a:ext cx="5181600" cy="848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16000" tIns="216000" rIns="216000" bIns="216000" anchor="t" anchorCtr="0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číslo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DE13CB7-A2B8-4B0F-9876-870193C01B6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72200" y="1874520"/>
            <a:ext cx="5181600" cy="848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16000" tIns="216000" rIns="216000" bIns="216000" anchor="t" anchorCtr="0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číslo</a:t>
            </a:r>
          </a:p>
        </p:txBody>
      </p:sp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AA393DB5-D673-402E-B00A-96D8B17A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708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E0D10946-8DEB-4684-AD6B-8CDD5284706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35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3EA93-CDF9-4063-ACD8-ED8CB670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2A55C-E312-4C97-A27D-D5090242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98AF40-DC5D-4655-9B8F-0CD446BBB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30BC7E-8581-43DE-8639-ECE0C96E1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85CF68-3FAC-4E4C-AC3E-0AD558048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8F3F6B-6CA9-4A34-9641-DBA0C013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01A158-9118-4916-92D0-84F61EA7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0D8521-24FC-411B-A2D5-F2A265A4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72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A0D18-194B-47FC-9DA9-D80BB68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7BE08F-58DE-4AA6-97B4-2A273581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15AC04-A07D-4EDD-AF7D-58E910D1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19CB55-3170-459B-A8DB-8C60213A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D10946-8DEB-4684-AD6B-8CDD52847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A0D18-194B-47FC-9DA9-D80BB68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59AB9CE-5A6F-4678-A158-93604157E081}"/>
              </a:ext>
            </a:extLst>
          </p:cNvPr>
          <p:cNvSpPr/>
          <p:nvPr userDrawn="1"/>
        </p:nvSpPr>
        <p:spPr>
          <a:xfrm>
            <a:off x="10632036" y="5425003"/>
            <a:ext cx="1899920" cy="1899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20297063-89A0-41A2-8C59-46FEC4CA52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5893" y="6176963"/>
            <a:ext cx="651961" cy="396000"/>
            <a:chOff x="3031454" y="3569980"/>
            <a:chExt cx="2135805" cy="129728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AD09B4F-2B81-437B-BB18-01A7F8A467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59D0E86-E0CD-4D81-B03E-CA9F51D39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2975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A0D18-194B-47FC-9DA9-D80BB68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20869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59AB9CE-5A6F-4678-A158-93604157E081}"/>
              </a:ext>
            </a:extLst>
          </p:cNvPr>
          <p:cNvSpPr/>
          <p:nvPr userDrawn="1"/>
        </p:nvSpPr>
        <p:spPr>
          <a:xfrm>
            <a:off x="10632036" y="5425003"/>
            <a:ext cx="1899920" cy="1899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20297063-89A0-41A2-8C59-46FEC4CA52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5893" y="6176963"/>
            <a:ext cx="651961" cy="396000"/>
            <a:chOff x="3031454" y="3569980"/>
            <a:chExt cx="2135805" cy="129728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AD09B4F-2B81-437B-BB18-01A7F8A467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59D0E86-E0CD-4D81-B03E-CA9F51D39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8D38C6D-F878-4ECD-9B9F-3F880F4E718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479039"/>
            <a:ext cx="5181600" cy="716929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90000" anchor="t" anchorCtr="0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číslo</a:t>
            </a:r>
          </a:p>
        </p:txBody>
      </p:sp>
    </p:spTree>
    <p:extLst>
      <p:ext uri="{BB962C8B-B14F-4D97-AF65-F5344CB8AC3E}">
        <p14:creationId xmlns:p14="http://schemas.microsoft.com/office/powerpoint/2010/main" val="18963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enom nadp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A0D18-194B-47FC-9DA9-D80BB68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208692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59AB9CE-5A6F-4678-A158-93604157E081}"/>
              </a:ext>
            </a:extLst>
          </p:cNvPr>
          <p:cNvSpPr/>
          <p:nvPr userDrawn="1"/>
        </p:nvSpPr>
        <p:spPr>
          <a:xfrm>
            <a:off x="10632036" y="5425003"/>
            <a:ext cx="1899920" cy="1899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20297063-89A0-41A2-8C59-46FEC4CA52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5893" y="6176963"/>
            <a:ext cx="651961" cy="396000"/>
            <a:chOff x="3031454" y="3569980"/>
            <a:chExt cx="2135805" cy="129728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AD09B4F-2B81-437B-BB18-01A7F8A467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59D0E86-E0CD-4D81-B03E-CA9F51D39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8D38C6D-F878-4ECD-9B9F-3F880F4E718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479039"/>
            <a:ext cx="5181600" cy="716929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90000" anchor="t" anchorCtr="0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číslo</a:t>
            </a:r>
          </a:p>
        </p:txBody>
      </p:sp>
    </p:spTree>
    <p:extLst>
      <p:ext uri="{BB962C8B-B14F-4D97-AF65-F5344CB8AC3E}">
        <p14:creationId xmlns:p14="http://schemas.microsoft.com/office/powerpoint/2010/main" val="7287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FD7FEA-2D3C-46FB-ABAD-AF80054F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  <a:prstGeom prst="rect">
            <a:avLst/>
          </a:prstGeom>
        </p:spPr>
        <p:txBody>
          <a:bodyPr vert="horz" lIns="91440" tIns="45720" rIns="91440" bIns="180000" rtlCol="0" anchor="t" anchorCtr="0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070A8B-8883-4E8B-B555-1882543A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5492"/>
            <a:ext cx="10515600" cy="509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C1D1C0CB-F1A0-4F1F-B607-584BAE3347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5893" y="6176963"/>
            <a:ext cx="651961" cy="396000"/>
            <a:chOff x="3031454" y="3569980"/>
            <a:chExt cx="2135805" cy="129728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D0CEF33-B31C-4C5C-AF1E-CC0F58AA7C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1454" y="3584493"/>
              <a:ext cx="690972" cy="998160"/>
            </a:xfrm>
            <a:custGeom>
              <a:avLst/>
              <a:gdLst>
                <a:gd name="T0" fmla="*/ 0 w 1772"/>
                <a:gd name="T1" fmla="*/ 2493 h 2563"/>
                <a:gd name="T2" fmla="*/ 70 w 1772"/>
                <a:gd name="T3" fmla="*/ 2563 h 2563"/>
                <a:gd name="T4" fmla="*/ 502 w 1772"/>
                <a:gd name="T5" fmla="*/ 2563 h 2563"/>
                <a:gd name="T6" fmla="*/ 571 w 1772"/>
                <a:gd name="T7" fmla="*/ 2493 h 2563"/>
                <a:gd name="T8" fmla="*/ 571 w 1772"/>
                <a:gd name="T9" fmla="*/ 1633 h 2563"/>
                <a:gd name="T10" fmla="*/ 956 w 1772"/>
                <a:gd name="T11" fmla="*/ 1633 h 2563"/>
                <a:gd name="T12" fmla="*/ 1772 w 1772"/>
                <a:gd name="T13" fmla="*/ 809 h 2563"/>
                <a:gd name="T14" fmla="*/ 952 w 1772"/>
                <a:gd name="T15" fmla="*/ 0 h 2563"/>
                <a:gd name="T16" fmla="*/ 70 w 1772"/>
                <a:gd name="T17" fmla="*/ 0 h 2563"/>
                <a:gd name="T18" fmla="*/ 0 w 1772"/>
                <a:gd name="T19" fmla="*/ 69 h 2563"/>
                <a:gd name="T20" fmla="*/ 0 w 1772"/>
                <a:gd name="T21" fmla="*/ 2493 h 2563"/>
                <a:gd name="T22" fmla="*/ 571 w 1772"/>
                <a:gd name="T23" fmla="*/ 1098 h 2563"/>
                <a:gd name="T24" fmla="*/ 571 w 1772"/>
                <a:gd name="T25" fmla="*/ 538 h 2563"/>
                <a:gd name="T26" fmla="*/ 919 w 1772"/>
                <a:gd name="T27" fmla="*/ 538 h 2563"/>
                <a:gd name="T28" fmla="*/ 1208 w 1772"/>
                <a:gd name="T29" fmla="*/ 809 h 2563"/>
                <a:gd name="T30" fmla="*/ 919 w 1772"/>
                <a:gd name="T31" fmla="*/ 1098 h 2563"/>
                <a:gd name="T32" fmla="*/ 571 w 1772"/>
                <a:gd name="T33" fmla="*/ 1098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2" h="2563">
                  <a:moveTo>
                    <a:pt x="0" y="2493"/>
                  </a:moveTo>
                  <a:cubicBezTo>
                    <a:pt x="0" y="2530"/>
                    <a:pt x="29" y="2563"/>
                    <a:pt x="70" y="2563"/>
                  </a:cubicBezTo>
                  <a:lnTo>
                    <a:pt x="502" y="2563"/>
                  </a:lnTo>
                  <a:cubicBezTo>
                    <a:pt x="538" y="2563"/>
                    <a:pt x="571" y="2530"/>
                    <a:pt x="571" y="2493"/>
                  </a:cubicBezTo>
                  <a:lnTo>
                    <a:pt x="571" y="1633"/>
                  </a:lnTo>
                  <a:lnTo>
                    <a:pt x="956" y="1633"/>
                  </a:lnTo>
                  <a:cubicBezTo>
                    <a:pt x="1403" y="1633"/>
                    <a:pt x="1772" y="1263"/>
                    <a:pt x="1772" y="809"/>
                  </a:cubicBezTo>
                  <a:cubicBezTo>
                    <a:pt x="1772" y="366"/>
                    <a:pt x="1403" y="0"/>
                    <a:pt x="952" y="0"/>
                  </a:cubicBezTo>
                  <a:lnTo>
                    <a:pt x="70" y="0"/>
                  </a:lnTo>
                  <a:cubicBezTo>
                    <a:pt x="29" y="0"/>
                    <a:pt x="0" y="33"/>
                    <a:pt x="0" y="69"/>
                  </a:cubicBezTo>
                  <a:lnTo>
                    <a:pt x="0" y="2493"/>
                  </a:lnTo>
                  <a:close/>
                  <a:moveTo>
                    <a:pt x="571" y="1098"/>
                  </a:moveTo>
                  <a:lnTo>
                    <a:pt x="571" y="538"/>
                  </a:lnTo>
                  <a:lnTo>
                    <a:pt x="919" y="538"/>
                  </a:lnTo>
                  <a:cubicBezTo>
                    <a:pt x="1077" y="538"/>
                    <a:pt x="1208" y="655"/>
                    <a:pt x="1208" y="809"/>
                  </a:cubicBezTo>
                  <a:cubicBezTo>
                    <a:pt x="1208" y="974"/>
                    <a:pt x="1077" y="1098"/>
                    <a:pt x="919" y="1098"/>
                  </a:cubicBezTo>
                  <a:lnTo>
                    <a:pt x="571" y="1098"/>
                  </a:lnTo>
                  <a:close/>
                </a:path>
              </a:pathLst>
            </a:custGeom>
            <a:solidFill>
              <a:srgbClr val="5763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9396A7B-72BF-4DE0-BB90-55F061382B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2260" y="3569980"/>
              <a:ext cx="2134999" cy="1297286"/>
            </a:xfrm>
            <a:custGeom>
              <a:avLst/>
              <a:gdLst>
                <a:gd name="T0" fmla="*/ 1658 w 5476"/>
                <a:gd name="T1" fmla="*/ 2219 h 3331"/>
                <a:gd name="T2" fmla="*/ 3320 w 5476"/>
                <a:gd name="T3" fmla="*/ 2600 h 3331"/>
                <a:gd name="T4" fmla="*/ 4158 w 5476"/>
                <a:gd name="T5" fmla="*/ 2637 h 3331"/>
                <a:gd name="T6" fmla="*/ 5212 w 5476"/>
                <a:gd name="T7" fmla="*/ 3325 h 3331"/>
                <a:gd name="T8" fmla="*/ 4158 w 5476"/>
                <a:gd name="T9" fmla="*/ 0 h 3331"/>
                <a:gd name="T10" fmla="*/ 2174 w 5476"/>
                <a:gd name="T11" fmla="*/ 0 h 3331"/>
                <a:gd name="T12" fmla="*/ 991 w 5476"/>
                <a:gd name="T13" fmla="*/ 2600 h 3331"/>
                <a:gd name="T14" fmla="*/ 2434 w 5476"/>
                <a:gd name="T15" fmla="*/ 1721 h 3331"/>
                <a:gd name="T16" fmla="*/ 4890 w 5476"/>
                <a:gd name="T17" fmla="*/ 1322 h 3331"/>
                <a:gd name="T18" fmla="*/ 1167 w 5476"/>
                <a:gd name="T19" fmla="*/ 3331 h 3331"/>
                <a:gd name="T20" fmla="*/ 1160 w 5476"/>
                <a:gd name="T21" fmla="*/ 2981 h 3331"/>
                <a:gd name="T22" fmla="*/ 1297 w 5476"/>
                <a:gd name="T23" fmla="*/ 2963 h 3331"/>
                <a:gd name="T24" fmla="*/ 1143 w 5476"/>
                <a:gd name="T25" fmla="*/ 3151 h 3331"/>
                <a:gd name="T26" fmla="*/ 1078 w 5476"/>
                <a:gd name="T27" fmla="*/ 3215 h 3331"/>
                <a:gd name="T28" fmla="*/ 1032 w 5476"/>
                <a:gd name="T29" fmla="*/ 3285 h 3331"/>
                <a:gd name="T30" fmla="*/ 11 w 5476"/>
                <a:gd name="T31" fmla="*/ 2905 h 3331"/>
                <a:gd name="T32" fmla="*/ 315 w 5476"/>
                <a:gd name="T33" fmla="*/ 3308 h 3331"/>
                <a:gd name="T34" fmla="*/ 135 w 5476"/>
                <a:gd name="T35" fmla="*/ 3161 h 3331"/>
                <a:gd name="T36" fmla="*/ 11 w 5476"/>
                <a:gd name="T37" fmla="*/ 3325 h 3331"/>
                <a:gd name="T38" fmla="*/ 228 w 5476"/>
                <a:gd name="T39" fmla="*/ 3036 h 3331"/>
                <a:gd name="T40" fmla="*/ 552 w 5476"/>
                <a:gd name="T41" fmla="*/ 3314 h 3331"/>
                <a:gd name="T42" fmla="*/ 823 w 5476"/>
                <a:gd name="T43" fmla="*/ 2916 h 3331"/>
                <a:gd name="T44" fmla="*/ 645 w 5476"/>
                <a:gd name="T45" fmla="*/ 3068 h 3331"/>
                <a:gd name="T46" fmla="*/ 782 w 5476"/>
                <a:gd name="T47" fmla="*/ 3156 h 3331"/>
                <a:gd name="T48" fmla="*/ 823 w 5476"/>
                <a:gd name="T49" fmla="*/ 3248 h 3331"/>
                <a:gd name="T50" fmla="*/ 1543 w 5476"/>
                <a:gd name="T51" fmla="*/ 3325 h 3331"/>
                <a:gd name="T52" fmla="*/ 1792 w 5476"/>
                <a:gd name="T53" fmla="*/ 2905 h 3331"/>
                <a:gd name="T54" fmla="*/ 1625 w 5476"/>
                <a:gd name="T55" fmla="*/ 2993 h 3331"/>
                <a:gd name="T56" fmla="*/ 1774 w 5476"/>
                <a:gd name="T57" fmla="*/ 3144 h 3331"/>
                <a:gd name="T58" fmla="*/ 1792 w 5476"/>
                <a:gd name="T59" fmla="*/ 3237 h 3331"/>
                <a:gd name="T60" fmla="*/ 1543 w 5476"/>
                <a:gd name="T61" fmla="*/ 3325 h 3331"/>
                <a:gd name="T62" fmla="*/ 2099 w 5476"/>
                <a:gd name="T63" fmla="*/ 3263 h 3331"/>
                <a:gd name="T64" fmla="*/ 2371 w 5476"/>
                <a:gd name="T65" fmla="*/ 3325 h 3331"/>
                <a:gd name="T66" fmla="*/ 2177 w 5476"/>
                <a:gd name="T67" fmla="*/ 2899 h 3331"/>
                <a:gd name="T68" fmla="*/ 2135 w 5476"/>
                <a:gd name="T69" fmla="*/ 3181 h 3331"/>
                <a:gd name="T70" fmla="*/ 2135 w 5476"/>
                <a:gd name="T71" fmla="*/ 3181 h 3331"/>
                <a:gd name="T72" fmla="*/ 2592 w 5476"/>
                <a:gd name="T73" fmla="*/ 2905 h 3331"/>
                <a:gd name="T74" fmla="*/ 2896 w 5476"/>
                <a:gd name="T75" fmla="*/ 3308 h 3331"/>
                <a:gd name="T76" fmla="*/ 2716 w 5476"/>
                <a:gd name="T77" fmla="*/ 3161 h 3331"/>
                <a:gd name="T78" fmla="*/ 2592 w 5476"/>
                <a:gd name="T79" fmla="*/ 3325 h 3331"/>
                <a:gd name="T80" fmla="*/ 2809 w 5476"/>
                <a:gd name="T81" fmla="*/ 3036 h 3331"/>
                <a:gd name="T82" fmla="*/ 3319 w 5476"/>
                <a:gd name="T83" fmla="*/ 3331 h 3331"/>
                <a:gd name="T84" fmla="*/ 3403 w 5476"/>
                <a:gd name="T85" fmla="*/ 3206 h 3331"/>
                <a:gd name="T86" fmla="*/ 3403 w 5476"/>
                <a:gd name="T87" fmla="*/ 3020 h 3331"/>
                <a:gd name="T88" fmla="*/ 3319 w 5476"/>
                <a:gd name="T89" fmla="*/ 2899 h 3331"/>
                <a:gd name="T90" fmla="*/ 3686 w 5476"/>
                <a:gd name="T91" fmla="*/ 2916 h 3331"/>
                <a:gd name="T92" fmla="*/ 3781 w 5476"/>
                <a:gd name="T93" fmla="*/ 3068 h 3331"/>
                <a:gd name="T94" fmla="*/ 4035 w 5476"/>
                <a:gd name="T95" fmla="*/ 2905 h 3331"/>
                <a:gd name="T96" fmla="*/ 3964 w 5476"/>
                <a:gd name="T97" fmla="*/ 3325 h 3331"/>
                <a:gd name="T98" fmla="*/ 3781 w 5476"/>
                <a:gd name="T99" fmla="*/ 331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6" h="3331">
                  <a:moveTo>
                    <a:pt x="991" y="2600"/>
                  </a:moveTo>
                  <a:lnTo>
                    <a:pt x="1394" y="2600"/>
                  </a:lnTo>
                  <a:cubicBezTo>
                    <a:pt x="1467" y="2600"/>
                    <a:pt x="1508" y="2556"/>
                    <a:pt x="1526" y="2512"/>
                  </a:cubicBezTo>
                  <a:lnTo>
                    <a:pt x="1658" y="2219"/>
                  </a:lnTo>
                  <a:lnTo>
                    <a:pt x="2654" y="2219"/>
                  </a:lnTo>
                  <a:lnTo>
                    <a:pt x="2786" y="2508"/>
                  </a:lnTo>
                  <a:cubicBezTo>
                    <a:pt x="2819" y="2578"/>
                    <a:pt x="2848" y="2600"/>
                    <a:pt x="2914" y="2600"/>
                  </a:cubicBezTo>
                  <a:lnTo>
                    <a:pt x="3320" y="2600"/>
                  </a:lnTo>
                  <a:cubicBezTo>
                    <a:pt x="3375" y="2600"/>
                    <a:pt x="3405" y="2552"/>
                    <a:pt x="3383" y="2505"/>
                  </a:cubicBezTo>
                  <a:lnTo>
                    <a:pt x="3297" y="2320"/>
                  </a:lnTo>
                  <a:cubicBezTo>
                    <a:pt x="3526" y="2518"/>
                    <a:pt x="3827" y="2637"/>
                    <a:pt x="4158" y="2637"/>
                  </a:cubicBezTo>
                  <a:lnTo>
                    <a:pt x="4158" y="2637"/>
                  </a:lnTo>
                  <a:cubicBezTo>
                    <a:pt x="4183" y="2637"/>
                    <a:pt x="4227" y="2637"/>
                    <a:pt x="4271" y="2633"/>
                  </a:cubicBezTo>
                  <a:lnTo>
                    <a:pt x="4659" y="3288"/>
                  </a:lnTo>
                  <a:cubicBezTo>
                    <a:pt x="4670" y="3307"/>
                    <a:pt x="4689" y="3325"/>
                    <a:pt x="4718" y="3325"/>
                  </a:cubicBezTo>
                  <a:lnTo>
                    <a:pt x="5212" y="3325"/>
                  </a:lnTo>
                  <a:cubicBezTo>
                    <a:pt x="5271" y="3325"/>
                    <a:pt x="5300" y="3267"/>
                    <a:pt x="5271" y="3215"/>
                  </a:cubicBezTo>
                  <a:lnTo>
                    <a:pt x="4798" y="2476"/>
                  </a:lnTo>
                  <a:cubicBezTo>
                    <a:pt x="5201" y="2230"/>
                    <a:pt x="5476" y="1798"/>
                    <a:pt x="5476" y="1322"/>
                  </a:cubicBezTo>
                  <a:cubicBezTo>
                    <a:pt x="5476" y="590"/>
                    <a:pt x="4890" y="0"/>
                    <a:pt x="4158" y="0"/>
                  </a:cubicBezTo>
                  <a:cubicBezTo>
                    <a:pt x="3425" y="0"/>
                    <a:pt x="2843" y="590"/>
                    <a:pt x="2843" y="1322"/>
                  </a:cubicBezTo>
                  <a:cubicBezTo>
                    <a:pt x="2843" y="1330"/>
                    <a:pt x="2843" y="1337"/>
                    <a:pt x="2843" y="1345"/>
                  </a:cubicBezTo>
                  <a:lnTo>
                    <a:pt x="2236" y="40"/>
                  </a:lnTo>
                  <a:cubicBezTo>
                    <a:pt x="2225" y="18"/>
                    <a:pt x="2200" y="0"/>
                    <a:pt x="2174" y="0"/>
                  </a:cubicBezTo>
                  <a:lnTo>
                    <a:pt x="2138" y="0"/>
                  </a:lnTo>
                  <a:cubicBezTo>
                    <a:pt x="2112" y="0"/>
                    <a:pt x="2086" y="18"/>
                    <a:pt x="2075" y="40"/>
                  </a:cubicBezTo>
                  <a:lnTo>
                    <a:pt x="929" y="2505"/>
                  </a:lnTo>
                  <a:cubicBezTo>
                    <a:pt x="907" y="2552"/>
                    <a:pt x="936" y="2600"/>
                    <a:pt x="991" y="2600"/>
                  </a:cubicBezTo>
                  <a:close/>
                  <a:moveTo>
                    <a:pt x="1878" y="1721"/>
                  </a:moveTo>
                  <a:lnTo>
                    <a:pt x="2152" y="1117"/>
                  </a:lnTo>
                  <a:lnTo>
                    <a:pt x="2156" y="1117"/>
                  </a:lnTo>
                  <a:lnTo>
                    <a:pt x="2434" y="1721"/>
                  </a:lnTo>
                  <a:lnTo>
                    <a:pt x="1878" y="1721"/>
                  </a:lnTo>
                  <a:close/>
                  <a:moveTo>
                    <a:pt x="3429" y="1322"/>
                  </a:moveTo>
                  <a:cubicBezTo>
                    <a:pt x="3429" y="919"/>
                    <a:pt x="3758" y="586"/>
                    <a:pt x="4158" y="586"/>
                  </a:cubicBezTo>
                  <a:cubicBezTo>
                    <a:pt x="4560" y="586"/>
                    <a:pt x="4890" y="919"/>
                    <a:pt x="4890" y="1322"/>
                  </a:cubicBezTo>
                  <a:cubicBezTo>
                    <a:pt x="4890" y="1721"/>
                    <a:pt x="4560" y="2051"/>
                    <a:pt x="4158" y="2051"/>
                  </a:cubicBezTo>
                  <a:cubicBezTo>
                    <a:pt x="3758" y="2051"/>
                    <a:pt x="3429" y="1721"/>
                    <a:pt x="3429" y="1322"/>
                  </a:cubicBezTo>
                  <a:close/>
                  <a:moveTo>
                    <a:pt x="1032" y="3285"/>
                  </a:moveTo>
                  <a:cubicBezTo>
                    <a:pt x="1046" y="3299"/>
                    <a:pt x="1089" y="3331"/>
                    <a:pt x="1167" y="3331"/>
                  </a:cubicBezTo>
                  <a:cubicBezTo>
                    <a:pt x="1255" y="3331"/>
                    <a:pt x="1309" y="3269"/>
                    <a:pt x="1309" y="3207"/>
                  </a:cubicBezTo>
                  <a:cubicBezTo>
                    <a:pt x="1309" y="3125"/>
                    <a:pt x="1234" y="3089"/>
                    <a:pt x="1188" y="3070"/>
                  </a:cubicBezTo>
                  <a:cubicBezTo>
                    <a:pt x="1140" y="3051"/>
                    <a:pt x="1122" y="3034"/>
                    <a:pt x="1122" y="3012"/>
                  </a:cubicBezTo>
                  <a:cubicBezTo>
                    <a:pt x="1122" y="2996"/>
                    <a:pt x="1138" y="2981"/>
                    <a:pt x="1160" y="2981"/>
                  </a:cubicBezTo>
                  <a:cubicBezTo>
                    <a:pt x="1192" y="2981"/>
                    <a:pt x="1229" y="3006"/>
                    <a:pt x="1242" y="3014"/>
                  </a:cubicBezTo>
                  <a:cubicBezTo>
                    <a:pt x="1244" y="3016"/>
                    <a:pt x="1245" y="3017"/>
                    <a:pt x="1246" y="3017"/>
                  </a:cubicBezTo>
                  <a:cubicBezTo>
                    <a:pt x="1251" y="3021"/>
                    <a:pt x="1262" y="3016"/>
                    <a:pt x="1266" y="3009"/>
                  </a:cubicBezTo>
                  <a:lnTo>
                    <a:pt x="1297" y="2963"/>
                  </a:lnTo>
                  <a:cubicBezTo>
                    <a:pt x="1299" y="2959"/>
                    <a:pt x="1300" y="2948"/>
                    <a:pt x="1293" y="2944"/>
                  </a:cubicBezTo>
                  <a:cubicBezTo>
                    <a:pt x="1275" y="2931"/>
                    <a:pt x="1227" y="2899"/>
                    <a:pt x="1165" y="2899"/>
                  </a:cubicBezTo>
                  <a:cubicBezTo>
                    <a:pt x="1072" y="2899"/>
                    <a:pt x="1026" y="2959"/>
                    <a:pt x="1026" y="3018"/>
                  </a:cubicBezTo>
                  <a:cubicBezTo>
                    <a:pt x="1026" y="3090"/>
                    <a:pt x="1091" y="3131"/>
                    <a:pt x="1143" y="3151"/>
                  </a:cubicBezTo>
                  <a:cubicBezTo>
                    <a:pt x="1183" y="3167"/>
                    <a:pt x="1204" y="3186"/>
                    <a:pt x="1204" y="3212"/>
                  </a:cubicBezTo>
                  <a:cubicBezTo>
                    <a:pt x="1204" y="3233"/>
                    <a:pt x="1187" y="3248"/>
                    <a:pt x="1163" y="3248"/>
                  </a:cubicBezTo>
                  <a:cubicBezTo>
                    <a:pt x="1128" y="3248"/>
                    <a:pt x="1089" y="3222"/>
                    <a:pt x="1080" y="3216"/>
                  </a:cubicBezTo>
                  <a:cubicBezTo>
                    <a:pt x="1079" y="3216"/>
                    <a:pt x="1079" y="3215"/>
                    <a:pt x="1078" y="3215"/>
                  </a:cubicBezTo>
                  <a:cubicBezTo>
                    <a:pt x="1078" y="3215"/>
                    <a:pt x="1078" y="3215"/>
                    <a:pt x="1078" y="3215"/>
                  </a:cubicBezTo>
                  <a:cubicBezTo>
                    <a:pt x="1074" y="3212"/>
                    <a:pt x="1062" y="3210"/>
                    <a:pt x="1057" y="3218"/>
                  </a:cubicBezTo>
                  <a:lnTo>
                    <a:pt x="1029" y="3268"/>
                  </a:lnTo>
                  <a:cubicBezTo>
                    <a:pt x="1024" y="3276"/>
                    <a:pt x="1026" y="3279"/>
                    <a:pt x="1032" y="3285"/>
                  </a:cubicBezTo>
                  <a:close/>
                  <a:moveTo>
                    <a:pt x="11" y="3325"/>
                  </a:moveTo>
                  <a:cubicBezTo>
                    <a:pt x="4" y="3325"/>
                    <a:pt x="0" y="3320"/>
                    <a:pt x="0" y="3314"/>
                  </a:cubicBezTo>
                  <a:lnTo>
                    <a:pt x="0" y="2916"/>
                  </a:lnTo>
                  <a:cubicBezTo>
                    <a:pt x="0" y="2910"/>
                    <a:pt x="4" y="2905"/>
                    <a:pt x="11" y="2905"/>
                  </a:cubicBezTo>
                  <a:lnTo>
                    <a:pt x="190" y="2905"/>
                  </a:lnTo>
                  <a:cubicBezTo>
                    <a:pt x="262" y="2905"/>
                    <a:pt x="321" y="2963"/>
                    <a:pt x="321" y="3035"/>
                  </a:cubicBezTo>
                  <a:cubicBezTo>
                    <a:pt x="321" y="3090"/>
                    <a:pt x="285" y="3134"/>
                    <a:pt x="232" y="3155"/>
                  </a:cubicBezTo>
                  <a:lnTo>
                    <a:pt x="315" y="3308"/>
                  </a:lnTo>
                  <a:cubicBezTo>
                    <a:pt x="319" y="3315"/>
                    <a:pt x="315" y="3325"/>
                    <a:pt x="304" y="3325"/>
                  </a:cubicBezTo>
                  <a:lnTo>
                    <a:pt x="225" y="3325"/>
                  </a:lnTo>
                  <a:cubicBezTo>
                    <a:pt x="220" y="3325"/>
                    <a:pt x="216" y="3322"/>
                    <a:pt x="215" y="3320"/>
                  </a:cubicBezTo>
                  <a:lnTo>
                    <a:pt x="135" y="3161"/>
                  </a:lnTo>
                  <a:lnTo>
                    <a:pt x="94" y="3161"/>
                  </a:lnTo>
                  <a:lnTo>
                    <a:pt x="94" y="3314"/>
                  </a:lnTo>
                  <a:cubicBezTo>
                    <a:pt x="94" y="3320"/>
                    <a:pt x="88" y="3325"/>
                    <a:pt x="82" y="3325"/>
                  </a:cubicBezTo>
                  <a:lnTo>
                    <a:pt x="11" y="3325"/>
                  </a:lnTo>
                  <a:close/>
                  <a:moveTo>
                    <a:pt x="94" y="2991"/>
                  </a:moveTo>
                  <a:lnTo>
                    <a:pt x="94" y="3084"/>
                  </a:lnTo>
                  <a:lnTo>
                    <a:pt x="183" y="3084"/>
                  </a:lnTo>
                  <a:cubicBezTo>
                    <a:pt x="207" y="3084"/>
                    <a:pt x="228" y="3062"/>
                    <a:pt x="228" y="3036"/>
                  </a:cubicBezTo>
                  <a:cubicBezTo>
                    <a:pt x="228" y="3011"/>
                    <a:pt x="207" y="2991"/>
                    <a:pt x="183" y="2991"/>
                  </a:cubicBezTo>
                  <a:lnTo>
                    <a:pt x="94" y="2991"/>
                  </a:lnTo>
                  <a:close/>
                  <a:moveTo>
                    <a:pt x="563" y="3325"/>
                  </a:moveTo>
                  <a:cubicBezTo>
                    <a:pt x="556" y="3325"/>
                    <a:pt x="552" y="3320"/>
                    <a:pt x="552" y="3314"/>
                  </a:cubicBezTo>
                  <a:lnTo>
                    <a:pt x="552" y="2916"/>
                  </a:lnTo>
                  <a:cubicBezTo>
                    <a:pt x="552" y="2910"/>
                    <a:pt x="556" y="2905"/>
                    <a:pt x="563" y="2905"/>
                  </a:cubicBezTo>
                  <a:lnTo>
                    <a:pt x="811" y="2905"/>
                  </a:lnTo>
                  <a:cubicBezTo>
                    <a:pt x="818" y="2905"/>
                    <a:pt x="823" y="2910"/>
                    <a:pt x="823" y="2916"/>
                  </a:cubicBezTo>
                  <a:lnTo>
                    <a:pt x="823" y="2982"/>
                  </a:lnTo>
                  <a:cubicBezTo>
                    <a:pt x="823" y="2988"/>
                    <a:pt x="818" y="2993"/>
                    <a:pt x="811" y="2993"/>
                  </a:cubicBezTo>
                  <a:lnTo>
                    <a:pt x="645" y="2993"/>
                  </a:lnTo>
                  <a:lnTo>
                    <a:pt x="645" y="3068"/>
                  </a:lnTo>
                  <a:lnTo>
                    <a:pt x="782" y="3068"/>
                  </a:lnTo>
                  <a:cubicBezTo>
                    <a:pt x="788" y="3068"/>
                    <a:pt x="793" y="3073"/>
                    <a:pt x="793" y="3079"/>
                  </a:cubicBezTo>
                  <a:lnTo>
                    <a:pt x="793" y="3144"/>
                  </a:lnTo>
                  <a:cubicBezTo>
                    <a:pt x="793" y="3151"/>
                    <a:pt x="788" y="3156"/>
                    <a:pt x="782" y="3156"/>
                  </a:cubicBezTo>
                  <a:lnTo>
                    <a:pt x="645" y="3156"/>
                  </a:lnTo>
                  <a:lnTo>
                    <a:pt x="645" y="3237"/>
                  </a:lnTo>
                  <a:lnTo>
                    <a:pt x="811" y="3237"/>
                  </a:lnTo>
                  <a:cubicBezTo>
                    <a:pt x="818" y="3237"/>
                    <a:pt x="823" y="3242"/>
                    <a:pt x="823" y="3248"/>
                  </a:cubicBezTo>
                  <a:lnTo>
                    <a:pt x="823" y="3314"/>
                  </a:lnTo>
                  <a:cubicBezTo>
                    <a:pt x="823" y="3320"/>
                    <a:pt x="818" y="3325"/>
                    <a:pt x="811" y="3325"/>
                  </a:cubicBezTo>
                  <a:lnTo>
                    <a:pt x="563" y="3325"/>
                  </a:lnTo>
                  <a:close/>
                  <a:moveTo>
                    <a:pt x="1543" y="3325"/>
                  </a:moveTo>
                  <a:cubicBezTo>
                    <a:pt x="1537" y="3325"/>
                    <a:pt x="1532" y="3320"/>
                    <a:pt x="1532" y="3314"/>
                  </a:cubicBezTo>
                  <a:lnTo>
                    <a:pt x="1532" y="2916"/>
                  </a:lnTo>
                  <a:cubicBezTo>
                    <a:pt x="1532" y="2910"/>
                    <a:pt x="1537" y="2905"/>
                    <a:pt x="1543" y="2905"/>
                  </a:cubicBezTo>
                  <a:lnTo>
                    <a:pt x="1792" y="2905"/>
                  </a:lnTo>
                  <a:cubicBezTo>
                    <a:pt x="1798" y="2905"/>
                    <a:pt x="1803" y="2910"/>
                    <a:pt x="1803" y="2916"/>
                  </a:cubicBezTo>
                  <a:lnTo>
                    <a:pt x="1803" y="2982"/>
                  </a:lnTo>
                  <a:cubicBezTo>
                    <a:pt x="1803" y="2988"/>
                    <a:pt x="1798" y="2993"/>
                    <a:pt x="1792" y="2993"/>
                  </a:cubicBezTo>
                  <a:lnTo>
                    <a:pt x="1625" y="2993"/>
                  </a:lnTo>
                  <a:lnTo>
                    <a:pt x="1625" y="3068"/>
                  </a:lnTo>
                  <a:lnTo>
                    <a:pt x="1762" y="3068"/>
                  </a:lnTo>
                  <a:cubicBezTo>
                    <a:pt x="1768" y="3068"/>
                    <a:pt x="1774" y="3073"/>
                    <a:pt x="1774" y="3079"/>
                  </a:cubicBezTo>
                  <a:lnTo>
                    <a:pt x="1774" y="3144"/>
                  </a:lnTo>
                  <a:cubicBezTo>
                    <a:pt x="1774" y="3151"/>
                    <a:pt x="1768" y="3156"/>
                    <a:pt x="1762" y="3156"/>
                  </a:cubicBezTo>
                  <a:lnTo>
                    <a:pt x="1625" y="3156"/>
                  </a:lnTo>
                  <a:lnTo>
                    <a:pt x="1625" y="3237"/>
                  </a:lnTo>
                  <a:lnTo>
                    <a:pt x="1792" y="3237"/>
                  </a:lnTo>
                  <a:cubicBezTo>
                    <a:pt x="1798" y="3237"/>
                    <a:pt x="1803" y="3242"/>
                    <a:pt x="1803" y="3248"/>
                  </a:cubicBezTo>
                  <a:lnTo>
                    <a:pt x="1803" y="3314"/>
                  </a:lnTo>
                  <a:cubicBezTo>
                    <a:pt x="1803" y="3320"/>
                    <a:pt x="1798" y="3325"/>
                    <a:pt x="1792" y="3325"/>
                  </a:cubicBezTo>
                  <a:lnTo>
                    <a:pt x="1543" y="3325"/>
                  </a:lnTo>
                  <a:close/>
                  <a:moveTo>
                    <a:pt x="1990" y="3325"/>
                  </a:moveTo>
                  <a:lnTo>
                    <a:pt x="2056" y="3325"/>
                  </a:lnTo>
                  <a:cubicBezTo>
                    <a:pt x="2068" y="3325"/>
                    <a:pt x="2074" y="3318"/>
                    <a:pt x="2077" y="3311"/>
                  </a:cubicBezTo>
                  <a:lnTo>
                    <a:pt x="2099" y="3263"/>
                  </a:lnTo>
                  <a:lnTo>
                    <a:pt x="2262" y="3263"/>
                  </a:lnTo>
                  <a:lnTo>
                    <a:pt x="2284" y="3310"/>
                  </a:lnTo>
                  <a:cubicBezTo>
                    <a:pt x="2289" y="3321"/>
                    <a:pt x="2294" y="3325"/>
                    <a:pt x="2305" y="3325"/>
                  </a:cubicBezTo>
                  <a:lnTo>
                    <a:pt x="2371" y="3325"/>
                  </a:lnTo>
                  <a:cubicBezTo>
                    <a:pt x="2380" y="3325"/>
                    <a:pt x="2385" y="3317"/>
                    <a:pt x="2381" y="3309"/>
                  </a:cubicBezTo>
                  <a:lnTo>
                    <a:pt x="2194" y="2906"/>
                  </a:lnTo>
                  <a:cubicBezTo>
                    <a:pt x="2192" y="2902"/>
                    <a:pt x="2188" y="2899"/>
                    <a:pt x="2183" y="2899"/>
                  </a:cubicBezTo>
                  <a:lnTo>
                    <a:pt x="2177" y="2899"/>
                  </a:lnTo>
                  <a:cubicBezTo>
                    <a:pt x="2173" y="2899"/>
                    <a:pt x="2169" y="2902"/>
                    <a:pt x="2167" y="2906"/>
                  </a:cubicBezTo>
                  <a:lnTo>
                    <a:pt x="1979" y="3309"/>
                  </a:lnTo>
                  <a:cubicBezTo>
                    <a:pt x="1976" y="3317"/>
                    <a:pt x="1981" y="3325"/>
                    <a:pt x="1990" y="3325"/>
                  </a:cubicBezTo>
                  <a:close/>
                  <a:moveTo>
                    <a:pt x="2135" y="3181"/>
                  </a:moveTo>
                  <a:lnTo>
                    <a:pt x="2180" y="3082"/>
                  </a:lnTo>
                  <a:lnTo>
                    <a:pt x="2180" y="3082"/>
                  </a:lnTo>
                  <a:lnTo>
                    <a:pt x="2226" y="3181"/>
                  </a:lnTo>
                  <a:lnTo>
                    <a:pt x="2135" y="3181"/>
                  </a:lnTo>
                  <a:close/>
                  <a:moveTo>
                    <a:pt x="2592" y="3325"/>
                  </a:moveTo>
                  <a:cubicBezTo>
                    <a:pt x="2585" y="3325"/>
                    <a:pt x="2581" y="3320"/>
                    <a:pt x="2581" y="3314"/>
                  </a:cubicBezTo>
                  <a:lnTo>
                    <a:pt x="2581" y="2916"/>
                  </a:lnTo>
                  <a:cubicBezTo>
                    <a:pt x="2581" y="2910"/>
                    <a:pt x="2585" y="2905"/>
                    <a:pt x="2592" y="2905"/>
                  </a:cubicBezTo>
                  <a:lnTo>
                    <a:pt x="2771" y="2905"/>
                  </a:lnTo>
                  <a:cubicBezTo>
                    <a:pt x="2843" y="2905"/>
                    <a:pt x="2902" y="2963"/>
                    <a:pt x="2902" y="3035"/>
                  </a:cubicBezTo>
                  <a:cubicBezTo>
                    <a:pt x="2902" y="3090"/>
                    <a:pt x="2866" y="3134"/>
                    <a:pt x="2813" y="3155"/>
                  </a:cubicBezTo>
                  <a:lnTo>
                    <a:pt x="2896" y="3308"/>
                  </a:lnTo>
                  <a:cubicBezTo>
                    <a:pt x="2900" y="3315"/>
                    <a:pt x="2896" y="3325"/>
                    <a:pt x="2885" y="3325"/>
                  </a:cubicBezTo>
                  <a:lnTo>
                    <a:pt x="2806" y="3325"/>
                  </a:lnTo>
                  <a:cubicBezTo>
                    <a:pt x="2801" y="3325"/>
                    <a:pt x="2797" y="3322"/>
                    <a:pt x="2796" y="3320"/>
                  </a:cubicBezTo>
                  <a:lnTo>
                    <a:pt x="2716" y="3161"/>
                  </a:lnTo>
                  <a:lnTo>
                    <a:pt x="2675" y="3161"/>
                  </a:lnTo>
                  <a:lnTo>
                    <a:pt x="2675" y="3314"/>
                  </a:lnTo>
                  <a:cubicBezTo>
                    <a:pt x="2675" y="3320"/>
                    <a:pt x="2669" y="3325"/>
                    <a:pt x="2663" y="3325"/>
                  </a:cubicBezTo>
                  <a:lnTo>
                    <a:pt x="2592" y="3325"/>
                  </a:lnTo>
                  <a:close/>
                  <a:moveTo>
                    <a:pt x="2675" y="2991"/>
                  </a:moveTo>
                  <a:lnTo>
                    <a:pt x="2675" y="3084"/>
                  </a:lnTo>
                  <a:lnTo>
                    <a:pt x="2764" y="3084"/>
                  </a:lnTo>
                  <a:cubicBezTo>
                    <a:pt x="2788" y="3084"/>
                    <a:pt x="2809" y="3062"/>
                    <a:pt x="2809" y="3036"/>
                  </a:cubicBezTo>
                  <a:cubicBezTo>
                    <a:pt x="2809" y="3011"/>
                    <a:pt x="2788" y="2991"/>
                    <a:pt x="2764" y="2991"/>
                  </a:cubicBezTo>
                  <a:lnTo>
                    <a:pt x="2675" y="2991"/>
                  </a:lnTo>
                  <a:close/>
                  <a:moveTo>
                    <a:pt x="3102" y="3116"/>
                  </a:moveTo>
                  <a:cubicBezTo>
                    <a:pt x="3102" y="3236"/>
                    <a:pt x="3199" y="3331"/>
                    <a:pt x="3319" y="3331"/>
                  </a:cubicBezTo>
                  <a:cubicBezTo>
                    <a:pt x="3372" y="3331"/>
                    <a:pt x="3424" y="3312"/>
                    <a:pt x="3464" y="3273"/>
                  </a:cubicBezTo>
                  <a:cubicBezTo>
                    <a:pt x="3469" y="3269"/>
                    <a:pt x="3469" y="3261"/>
                    <a:pt x="3465" y="3257"/>
                  </a:cubicBezTo>
                  <a:lnTo>
                    <a:pt x="3418" y="3207"/>
                  </a:lnTo>
                  <a:cubicBezTo>
                    <a:pt x="3415" y="3203"/>
                    <a:pt x="3407" y="3203"/>
                    <a:pt x="3403" y="3206"/>
                  </a:cubicBezTo>
                  <a:cubicBezTo>
                    <a:pt x="3381" y="3225"/>
                    <a:pt x="3350" y="3235"/>
                    <a:pt x="3322" y="3235"/>
                  </a:cubicBezTo>
                  <a:cubicBezTo>
                    <a:pt x="3254" y="3235"/>
                    <a:pt x="3204" y="3180"/>
                    <a:pt x="3204" y="3113"/>
                  </a:cubicBezTo>
                  <a:cubicBezTo>
                    <a:pt x="3204" y="3046"/>
                    <a:pt x="3254" y="2990"/>
                    <a:pt x="3322" y="2990"/>
                  </a:cubicBezTo>
                  <a:cubicBezTo>
                    <a:pt x="3351" y="2990"/>
                    <a:pt x="3380" y="3000"/>
                    <a:pt x="3403" y="3020"/>
                  </a:cubicBezTo>
                  <a:cubicBezTo>
                    <a:pt x="3407" y="3024"/>
                    <a:pt x="3413" y="3024"/>
                    <a:pt x="3418" y="3020"/>
                  </a:cubicBezTo>
                  <a:lnTo>
                    <a:pt x="3464" y="2972"/>
                  </a:lnTo>
                  <a:cubicBezTo>
                    <a:pt x="3469" y="2967"/>
                    <a:pt x="3469" y="2960"/>
                    <a:pt x="3464" y="2955"/>
                  </a:cubicBezTo>
                  <a:cubicBezTo>
                    <a:pt x="3423" y="2918"/>
                    <a:pt x="3379" y="2899"/>
                    <a:pt x="3319" y="2899"/>
                  </a:cubicBezTo>
                  <a:cubicBezTo>
                    <a:pt x="3199" y="2899"/>
                    <a:pt x="3102" y="2996"/>
                    <a:pt x="3102" y="3116"/>
                  </a:cubicBezTo>
                  <a:close/>
                  <a:moveTo>
                    <a:pt x="3698" y="3325"/>
                  </a:moveTo>
                  <a:cubicBezTo>
                    <a:pt x="3692" y="3325"/>
                    <a:pt x="3686" y="3320"/>
                    <a:pt x="3686" y="3314"/>
                  </a:cubicBezTo>
                  <a:lnTo>
                    <a:pt x="3686" y="2916"/>
                  </a:lnTo>
                  <a:cubicBezTo>
                    <a:pt x="3686" y="2910"/>
                    <a:pt x="3692" y="2905"/>
                    <a:pt x="3698" y="2905"/>
                  </a:cubicBezTo>
                  <a:lnTo>
                    <a:pt x="3769" y="2905"/>
                  </a:lnTo>
                  <a:cubicBezTo>
                    <a:pt x="3776" y="2905"/>
                    <a:pt x="3781" y="2910"/>
                    <a:pt x="3781" y="2916"/>
                  </a:cubicBezTo>
                  <a:lnTo>
                    <a:pt x="3781" y="3068"/>
                  </a:lnTo>
                  <a:lnTo>
                    <a:pt x="3952" y="3068"/>
                  </a:lnTo>
                  <a:lnTo>
                    <a:pt x="3952" y="2916"/>
                  </a:lnTo>
                  <a:cubicBezTo>
                    <a:pt x="3952" y="2910"/>
                    <a:pt x="3957" y="2905"/>
                    <a:pt x="3964" y="2905"/>
                  </a:cubicBezTo>
                  <a:lnTo>
                    <a:pt x="4035" y="2905"/>
                  </a:lnTo>
                  <a:cubicBezTo>
                    <a:pt x="4041" y="2905"/>
                    <a:pt x="4046" y="2910"/>
                    <a:pt x="4046" y="2916"/>
                  </a:cubicBezTo>
                  <a:lnTo>
                    <a:pt x="4046" y="3314"/>
                  </a:lnTo>
                  <a:cubicBezTo>
                    <a:pt x="4046" y="3320"/>
                    <a:pt x="4041" y="3325"/>
                    <a:pt x="4035" y="3325"/>
                  </a:cubicBezTo>
                  <a:lnTo>
                    <a:pt x="3964" y="3325"/>
                  </a:lnTo>
                  <a:cubicBezTo>
                    <a:pt x="3957" y="3325"/>
                    <a:pt x="3952" y="3320"/>
                    <a:pt x="3952" y="3314"/>
                  </a:cubicBezTo>
                  <a:lnTo>
                    <a:pt x="3952" y="3156"/>
                  </a:lnTo>
                  <a:lnTo>
                    <a:pt x="3781" y="3156"/>
                  </a:lnTo>
                  <a:lnTo>
                    <a:pt x="3781" y="3314"/>
                  </a:lnTo>
                  <a:cubicBezTo>
                    <a:pt x="3781" y="3320"/>
                    <a:pt x="3776" y="3325"/>
                    <a:pt x="3769" y="3325"/>
                  </a:cubicBezTo>
                  <a:lnTo>
                    <a:pt x="3698" y="3325"/>
                  </a:lnTo>
                  <a:close/>
                </a:path>
              </a:pathLst>
            </a:custGeom>
            <a:solidFill>
              <a:srgbClr val="EFC24F">
                <a:alpha val="89804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74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ira Sans" panose="020B0503050000020004" pitchFamily="34" charset="0"/>
        <a:buChar char="*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Fira Sans" panose="020B0503050000020004" pitchFamily="34" charset="0"/>
        <a:buChar char="*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000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Fira Sans" panose="020B0503050000020004" pitchFamily="34" charset="0"/>
        <a:buChar char="*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44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Fira Sans" panose="020B0503050000020004" pitchFamily="34" charset="0"/>
        <a:buChar char="*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9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Fira Sans" panose="020B0503050000020004" pitchFamily="34" charset="0"/>
        <a:buChar char="*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rel.gargulak@paqresearch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C2A14FA-F409-435E-B5A7-FF0977A9EC4B}"/>
              </a:ext>
            </a:extLst>
          </p:cNvPr>
          <p:cNvSpPr/>
          <p:nvPr/>
        </p:nvSpPr>
        <p:spPr>
          <a:xfrm>
            <a:off x="862014" y="3850609"/>
            <a:ext cx="2621755" cy="65903"/>
          </a:xfrm>
          <a:prstGeom prst="rect">
            <a:avLst/>
          </a:prstGeom>
          <a:solidFill>
            <a:srgbClr val="ECB92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43781-EF75-4E35-8E56-DAD516AB0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014" y="696441"/>
            <a:ext cx="9546277" cy="915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4400" dirty="0"/>
              <a:t>Náklady</a:t>
            </a:r>
            <a:r>
              <a:rPr lang="en-US" sz="4400" dirty="0"/>
              <a:t> </a:t>
            </a:r>
            <a:r>
              <a:rPr lang="cs-CZ" sz="4400" dirty="0"/>
              <a:t>nenaplňování vzdělávacího potenciálu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584022-2B07-481C-9DC8-BE41CF130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443" y="4307616"/>
            <a:ext cx="10567357" cy="1519006"/>
          </a:xfrm>
        </p:spPr>
        <p:txBody>
          <a:bodyPr/>
          <a:lstStyle/>
          <a:p>
            <a:r>
              <a:rPr lang="cs-CZ" dirty="0"/>
              <a:t>Situace v ČR a v Jihočeském kraji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AE2495-EB04-41EE-98B7-F4C81CCAE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Václav Korbel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512FFD-1125-4909-9000-3FDF5DAA5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22. 9. 2021</a:t>
            </a:r>
          </a:p>
        </p:txBody>
      </p:sp>
    </p:spTree>
    <p:extLst>
      <p:ext uri="{BB962C8B-B14F-4D97-AF65-F5344CB8AC3E}">
        <p14:creationId xmlns:p14="http://schemas.microsoft.com/office/powerpoint/2010/main" val="173530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9ABE3-81D6-4EAD-A616-DB6FBC16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1920"/>
            <a:ext cx="9413240" cy="2001520"/>
          </a:xfrm>
        </p:spPr>
        <p:txBody>
          <a:bodyPr>
            <a:normAutofit/>
          </a:bodyPr>
          <a:lstStyle/>
          <a:p>
            <a:pPr>
              <a:tabLst>
                <a:tab pos="4927600" algn="l"/>
              </a:tabLst>
            </a:pPr>
            <a:r>
              <a:rPr lang="cs-CZ" dirty="0"/>
              <a:t>Rozdíly mezi regiony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193A3-A21B-4A1E-8CAE-C839658551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40559"/>
            <a:ext cx="5181600" cy="716929"/>
          </a:xfrm>
        </p:spPr>
        <p:txBody>
          <a:bodyPr/>
          <a:lstStyle/>
          <a:p>
            <a:r>
              <a:rPr lang="cs-CZ" dirty="0"/>
              <a:t>3.</a:t>
            </a:r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A73195C2-6C7E-4046-BC6D-8DDD30751840}"/>
              </a:ext>
            </a:extLst>
          </p:cNvPr>
          <p:cNvSpPr/>
          <p:nvPr/>
        </p:nvSpPr>
        <p:spPr>
          <a:xfrm>
            <a:off x="0" y="0"/>
            <a:ext cx="11083637" cy="101600"/>
          </a:xfrm>
          <a:prstGeom prst="rect">
            <a:avLst/>
          </a:prstGeom>
          <a:solidFill>
            <a:srgbClr val="ECB92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0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3209D-ACC7-497A-8F68-B0B21287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problémy v ČR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61BEAA-EC4A-41F2-B6DD-37024DD88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2626" r="-101" b="14015"/>
          <a:stretch/>
        </p:blipFill>
        <p:spPr>
          <a:xfrm>
            <a:off x="887419" y="1633591"/>
            <a:ext cx="10417162" cy="4585155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A5536D-789A-4404-BF29-57772813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ADD49B-1A9A-41D7-9E5A-22A3555412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085492"/>
            <a:ext cx="10515600" cy="462998"/>
          </a:xfrm>
        </p:spPr>
        <p:txBody>
          <a:bodyPr/>
          <a:lstStyle/>
          <a:p>
            <a:r>
              <a:rPr lang="cs-CZ" dirty="0"/>
              <a:t>Exekuce, neadekvátní bydlení, nezaměstnanost, nízké vzdělání, vyl. lokality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8553-8A40-4CA4-955C-7F60EC34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problémy v Jihočeském kraji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99C25E-F0A0-4426-AFA2-5B1F7097D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t="12138" r="19260" b="13377"/>
          <a:stretch/>
        </p:blipFill>
        <p:spPr>
          <a:xfrm>
            <a:off x="2972656" y="1474733"/>
            <a:ext cx="6246688" cy="47759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8D79B-F61A-4237-AED2-8C5CC236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2DEDB3-B727-4E03-9D00-2BBA8E30428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520970F-B8AC-40BC-814B-368EC209B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085492"/>
            <a:ext cx="10515600" cy="462998"/>
          </a:xfrm>
        </p:spPr>
        <p:txBody>
          <a:bodyPr/>
          <a:lstStyle/>
          <a:p>
            <a:r>
              <a:rPr lang="cs-CZ" dirty="0"/>
              <a:t>Exekuce, neadekvátní bydlení, nezaměstnanost, nízké vzdělání, vyl. lokality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F1FE-04FD-49AB-B51F-2B08049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problémy v ČR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F76D9A-33D5-4935-8849-D97BBE0D0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13084" r="12166" b="13614"/>
          <a:stretch/>
        </p:blipFill>
        <p:spPr>
          <a:xfrm>
            <a:off x="2304836" y="1521977"/>
            <a:ext cx="7582328" cy="46916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B74E0-081D-4F23-911B-F95C759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4862D-3006-4BB5-8B5B-C250CCA719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E831D-03B1-42F8-A5CF-679AB81E3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Nedokončování základního vzdělání, propadání,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DF5-51D1-4628-BD3F-92749A68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problémy v Jihočeském kraji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3886F2-1594-410E-925D-4CCF99BF2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12610" r="15855" b="12669"/>
          <a:stretch/>
        </p:blipFill>
        <p:spPr>
          <a:xfrm>
            <a:off x="2869914" y="1521974"/>
            <a:ext cx="6452171" cy="46549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B890E-9738-43D0-AE78-243414C0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97DF9A-FBF3-4EE9-BDB8-1480413E1BD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C4CBF0C-94FE-433A-91E7-9AAFA6B4C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095651"/>
            <a:ext cx="10515600" cy="462998"/>
          </a:xfrm>
        </p:spPr>
        <p:txBody>
          <a:bodyPr/>
          <a:lstStyle/>
          <a:p>
            <a:r>
              <a:rPr lang="cs-CZ" dirty="0"/>
              <a:t>Nedokončování základního vzdělání, propadání, absence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1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687A-84CF-4C9E-9639-6FBF8E50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3"/>
            <a:ext cx="10515600" cy="720367"/>
          </a:xfrm>
        </p:spPr>
        <p:txBody>
          <a:bodyPr/>
          <a:lstStyle/>
          <a:p>
            <a:r>
              <a:rPr lang="cs-CZ" dirty="0"/>
              <a:t>Zaostávání vzdělávání za sociální situací v ČR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472E34-D4B1-4DCA-AEB2-6C787950F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14502" r="10606" b="13850"/>
          <a:stretch/>
        </p:blipFill>
        <p:spPr>
          <a:xfrm>
            <a:off x="2202094" y="1568161"/>
            <a:ext cx="7787812" cy="46088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7DA0F-88ED-4B83-BDAA-950B8D28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C7F27-3EC6-443B-86D8-1EA9B7887BB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1D9F-1B90-4057-B51D-8141CE5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4D262E-85E0-4888-B43C-F56A8C5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3"/>
            <a:ext cx="10515600" cy="720367"/>
          </a:xfrm>
        </p:spPr>
        <p:txBody>
          <a:bodyPr/>
          <a:lstStyle/>
          <a:p>
            <a:r>
              <a:rPr lang="cs-CZ" dirty="0"/>
              <a:t>Zaostávání vzdělávání za sociální situací v JČ 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DEF3674-B73A-4791-AEAB-E2F2087A67B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13211" r="10265" b="12361"/>
          <a:stretch/>
        </p:blipFill>
        <p:spPr>
          <a:xfrm>
            <a:off x="2530868" y="1472613"/>
            <a:ext cx="7130264" cy="4774284"/>
          </a:xfrm>
        </p:spPr>
      </p:pic>
    </p:spTree>
    <p:extLst>
      <p:ext uri="{BB962C8B-B14F-4D97-AF65-F5344CB8AC3E}">
        <p14:creationId xmlns:p14="http://schemas.microsoft.com/office/powerpoint/2010/main" val="233029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332632E-64D9-4040-9326-2FC7A937B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89D668B-1002-444A-BC5F-4576717BF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3716585"/>
            <a:ext cx="5150192" cy="2736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latin typeface="+mj-lt"/>
                <a:ea typeface="+mn-ea"/>
                <a:cs typeface="+mn-cs"/>
              </a:rPr>
              <a:t>Václav Korbel </a:t>
            </a:r>
            <a:r>
              <a:rPr lang="cs-CZ" sz="18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/ </a:t>
            </a:r>
            <a:r>
              <a:rPr lang="cs-CZ" sz="1800" dirty="0" err="1">
                <a:solidFill>
                  <a:schemeClr val="accent1"/>
                </a:solidFill>
                <a:latin typeface="Inter" panose="020B0502030000000004" pitchFamily="34" charset="0"/>
                <a:ea typeface="Inter" panose="020B050203000000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vaclav.korbel</a:t>
            </a:r>
            <a:r>
              <a:rPr lang="en-US" sz="1800" dirty="0">
                <a:solidFill>
                  <a:schemeClr val="accent1"/>
                </a:solidFill>
                <a:latin typeface="Inter" panose="020B0502030000000004" pitchFamily="34" charset="0"/>
                <a:ea typeface="Inter" panose="020B050203000000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@paqresearch.cz</a:t>
            </a:r>
            <a:endParaRPr lang="cs-CZ" sz="1400" dirty="0">
              <a:solidFill>
                <a:schemeClr val="accent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E8AEC-039F-4D45-BDEB-FC6373C5D311}"/>
              </a:ext>
            </a:extLst>
          </p:cNvPr>
          <p:cNvSpPr txBox="1"/>
          <p:nvPr/>
        </p:nvSpPr>
        <p:spPr>
          <a:xfrm>
            <a:off x="786443" y="622250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j-lt"/>
                <a:ea typeface="+mn-ea"/>
                <a:cs typeface="+mn-cs"/>
              </a:rPr>
              <a:t> </a:t>
            </a:r>
            <a:r>
              <a:rPr lang="cs-CZ" sz="16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/ www.paqresearch.cz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96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F2075-1FE4-402A-B228-9C6C69F6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5035"/>
          </a:xfrm>
        </p:spPr>
        <p:txBody>
          <a:bodyPr anchor="b" anchorCtr="0"/>
          <a:lstStyle/>
          <a:p>
            <a:r>
              <a:rPr lang="cs-CZ" sz="6000" dirty="0"/>
              <a:t>Přehled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989CD062-8931-436C-9A6B-936F02422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9610"/>
              </p:ext>
            </p:extLst>
          </p:nvPr>
        </p:nvGraphicFramePr>
        <p:xfrm>
          <a:off x="914400" y="2687320"/>
          <a:ext cx="10439400" cy="18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3171">
                  <a:extLst>
                    <a:ext uri="{9D8B030D-6E8A-4147-A177-3AD203B41FA5}">
                      <a16:colId xmlns:a16="http://schemas.microsoft.com/office/drawing/2014/main" val="2771367005"/>
                    </a:ext>
                  </a:extLst>
                </a:gridCol>
                <a:gridCol w="3536229">
                  <a:extLst>
                    <a:ext uri="{9D8B030D-6E8A-4147-A177-3AD203B41FA5}">
                      <a16:colId xmlns:a16="http://schemas.microsoft.com/office/drawing/2014/main" val="52829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Strana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421345"/>
                  </a:ext>
                </a:extLst>
              </a:tr>
              <a:tr h="309680">
                <a:tc>
                  <a:txBody>
                    <a:bodyPr/>
                    <a:lstStyle/>
                    <a:p>
                      <a:r>
                        <a:rPr lang="cs-CZ" sz="1600" dirty="0"/>
                        <a:t>Nenaplňování potenciálu v ČR a zahraničí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3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Ekonomické přínosy naplňování potenciálu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8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1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Rozdíly mezi regiony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11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09171"/>
                  </a:ext>
                </a:extLst>
              </a:tr>
            </a:tbl>
          </a:graphicData>
        </a:graphic>
      </p:graphicFrame>
      <p:sp>
        <p:nvSpPr>
          <p:cNvPr id="6" name="PB">
            <a:extLst>
              <a:ext uri="{FF2B5EF4-FFF2-40B4-BE49-F238E27FC236}">
                <a16:creationId xmlns:a16="http://schemas.microsoft.com/office/drawing/2014/main" id="{63C2B260-03C3-47D0-9D71-BC76224254DD}"/>
              </a:ext>
            </a:extLst>
          </p:cNvPr>
          <p:cNvSpPr/>
          <p:nvPr/>
        </p:nvSpPr>
        <p:spPr>
          <a:xfrm>
            <a:off x="0" y="0"/>
            <a:ext cx="4433455" cy="101600"/>
          </a:xfrm>
          <a:prstGeom prst="rect">
            <a:avLst/>
          </a:prstGeom>
          <a:solidFill>
            <a:srgbClr val="ECB92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32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9ABE3-81D6-4EAD-A616-DB6FBC16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1920"/>
            <a:ext cx="10515600" cy="2086924"/>
          </a:xfrm>
        </p:spPr>
        <p:txBody>
          <a:bodyPr>
            <a:normAutofit/>
          </a:bodyPr>
          <a:lstStyle/>
          <a:p>
            <a:pPr>
              <a:tabLst>
                <a:tab pos="4927600" algn="l"/>
              </a:tabLst>
            </a:pPr>
            <a:r>
              <a:rPr lang="cs-CZ" dirty="0"/>
              <a:t>Nenaplňování potenciálu v ČR a zahraničí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193A3-A21B-4A1E-8CAE-C839658551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40559"/>
            <a:ext cx="5181600" cy="716929"/>
          </a:xfrm>
        </p:spPr>
        <p:txBody>
          <a:bodyPr/>
          <a:lstStyle/>
          <a:p>
            <a:r>
              <a:rPr lang="cs-CZ" dirty="0"/>
              <a:t>1.</a:t>
            </a:r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13ADDB0F-C4E0-4A02-BD79-CA39647E1B99}"/>
              </a:ext>
            </a:extLst>
          </p:cNvPr>
          <p:cNvSpPr/>
          <p:nvPr/>
        </p:nvSpPr>
        <p:spPr>
          <a:xfrm>
            <a:off x="0" y="0"/>
            <a:ext cx="5541818" cy="101600"/>
          </a:xfrm>
          <a:prstGeom prst="rect">
            <a:avLst/>
          </a:prstGeom>
          <a:solidFill>
            <a:srgbClr val="ECB92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2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DB3-BA1A-4F63-B8E8-F5D478F7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809"/>
          </a:xfrm>
        </p:spPr>
        <p:txBody>
          <a:bodyPr/>
          <a:lstStyle/>
          <a:p>
            <a:r>
              <a:rPr lang="cs-CZ" b="1" dirty="0"/>
              <a:t>Souvislost socioekonomického statusu rodičů gramotností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8AD78-D652-4154-8FDE-41A37958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8B4C6-656B-4A2A-B7AB-DF2F5501AE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Zdroj: Nerovnosti ve vzdělávání jako zdroj neefektivity (PAQ a </a:t>
            </a:r>
            <a:r>
              <a:rPr lang="cs-CZ" dirty="0" err="1"/>
              <a:t>think</a:t>
            </a:r>
            <a:r>
              <a:rPr lang="cs-CZ" dirty="0"/>
              <a:t> tank IDEA, 2020)</a:t>
            </a:r>
            <a:endParaRPr lang="en-US" dirty="0"/>
          </a:p>
        </p:txBody>
      </p:sp>
      <p:pic>
        <p:nvPicPr>
          <p:cNvPr id="7" name="image68.png">
            <a:extLst>
              <a:ext uri="{FF2B5EF4-FFF2-40B4-BE49-F238E27FC236}">
                <a16:creationId xmlns:a16="http://schemas.microsoft.com/office/drawing/2014/main" id="{22C51396-B98E-470C-9880-07F43669F3A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2096" y="2041722"/>
            <a:ext cx="4799029" cy="4027172"/>
          </a:xfrm>
          <a:prstGeom prst="rect">
            <a:avLst/>
          </a:prstGeom>
          <a:ln/>
        </p:spPr>
      </p:pic>
      <p:pic>
        <p:nvPicPr>
          <p:cNvPr id="8" name="image65.png">
            <a:extLst>
              <a:ext uri="{FF2B5EF4-FFF2-40B4-BE49-F238E27FC236}">
                <a16:creationId xmlns:a16="http://schemas.microsoft.com/office/drawing/2014/main" id="{E7687C06-56C0-4F71-9330-BD4AE652EB6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92698" y="2041722"/>
            <a:ext cx="4989529" cy="4027172"/>
          </a:xfrm>
          <a:prstGeom prst="rect">
            <a:avLst/>
          </a:prstGeom>
          <a:ln/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CD28A1-B566-48DE-8F6E-996D65139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70655"/>
            <a:ext cx="10515600" cy="462998"/>
          </a:xfrm>
        </p:spPr>
        <p:txBody>
          <a:bodyPr/>
          <a:lstStyle/>
          <a:p>
            <a:r>
              <a:rPr lang="cs-CZ" dirty="0"/>
              <a:t>PISA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5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67BF-EBBB-4CF2-8CD2-FFFE515C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809"/>
          </a:xfrm>
        </p:spPr>
        <p:txBody>
          <a:bodyPr/>
          <a:lstStyle/>
          <a:p>
            <a:r>
              <a:rPr lang="cs-CZ" b="1" dirty="0"/>
              <a:t>Zastoupení žáků v úrovních čtenářské gramotnosti podle typu školy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9BD9E3-F40E-4B02-BE08-682B8CBC8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91295"/>
              </p:ext>
            </p:extLst>
          </p:nvPr>
        </p:nvGraphicFramePr>
        <p:xfrm>
          <a:off x="766281" y="1845658"/>
          <a:ext cx="10515600" cy="43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834FA-E1AF-4F53-B6AD-B9490955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3DB770-4901-44F9-A5E6-574CE5FE63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Zdroj: PISA 2018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A3DB4C-B2ED-4912-AA72-820B7A732E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470655"/>
            <a:ext cx="10515600" cy="462998"/>
          </a:xfrm>
        </p:spPr>
        <p:txBody>
          <a:bodyPr/>
          <a:lstStyle/>
          <a:p>
            <a:r>
              <a:rPr lang="cs-CZ" dirty="0"/>
              <a:t>PISA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3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C6EB-900F-4EE8-988F-899C18C7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Nerovný dopad pandemie na žáky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A8222-916D-4A26-B1D9-C10BF0A5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A08CE-FB9C-41AC-B89D-5C0C550CE2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Zdroj: Dopady pandemie na žáky (PAQ 2021)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264DD14-584B-4CB3-9F45-696EA901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4422" y="1475245"/>
            <a:ext cx="6683155" cy="4638896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4A9211F-C169-4912-84AF-95C1B36FC7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012247"/>
            <a:ext cx="10515600" cy="462998"/>
          </a:xfrm>
        </p:spPr>
        <p:txBody>
          <a:bodyPr/>
          <a:lstStyle/>
          <a:p>
            <a:r>
              <a:rPr lang="cs-CZ" dirty="0" err="1"/>
              <a:t>Kalibro</a:t>
            </a:r>
            <a:r>
              <a:rPr lang="cs-CZ" dirty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7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9ABE3-81D6-4EAD-A616-DB6FBC16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1920"/>
            <a:ext cx="10515600" cy="2086924"/>
          </a:xfrm>
        </p:spPr>
        <p:txBody>
          <a:bodyPr>
            <a:normAutofit/>
          </a:bodyPr>
          <a:lstStyle/>
          <a:p>
            <a:pPr>
              <a:tabLst>
                <a:tab pos="4927600" algn="l"/>
              </a:tabLst>
            </a:pPr>
            <a:r>
              <a:rPr lang="cs-CZ" dirty="0"/>
              <a:t>Ekonomické přínosy naplňování potenciálu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193A3-A21B-4A1E-8CAE-C839658551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940559"/>
            <a:ext cx="5181600" cy="716929"/>
          </a:xfrm>
        </p:spPr>
        <p:txBody>
          <a:bodyPr/>
          <a:lstStyle/>
          <a:p>
            <a:r>
              <a:rPr lang="cs-CZ" dirty="0"/>
              <a:t>2.</a:t>
            </a:r>
          </a:p>
        </p:txBody>
      </p:sp>
      <p:sp>
        <p:nvSpPr>
          <p:cNvPr id="5" name="PB">
            <a:extLst>
              <a:ext uri="{FF2B5EF4-FFF2-40B4-BE49-F238E27FC236}">
                <a16:creationId xmlns:a16="http://schemas.microsoft.com/office/drawing/2014/main" id="{13ADDB0F-C4E0-4A02-BD79-CA39647E1B99}"/>
              </a:ext>
            </a:extLst>
          </p:cNvPr>
          <p:cNvSpPr/>
          <p:nvPr/>
        </p:nvSpPr>
        <p:spPr>
          <a:xfrm>
            <a:off x="0" y="0"/>
            <a:ext cx="5541818" cy="101600"/>
          </a:xfrm>
          <a:prstGeom prst="rect">
            <a:avLst/>
          </a:prstGeom>
          <a:solidFill>
            <a:srgbClr val="ECB92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7793-CE7B-47F6-8BC9-873F4DEA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809"/>
          </a:xfrm>
        </p:spPr>
        <p:txBody>
          <a:bodyPr/>
          <a:lstStyle/>
          <a:p>
            <a:r>
              <a:rPr lang="cs-CZ" b="1" dirty="0"/>
              <a:t>Čisté přínosy opatření na snížení předčasných odchodů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7A99E6-3668-4CAA-BE2A-330C8E48C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0" y="1533022"/>
            <a:ext cx="8787504" cy="4688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9C504-778B-49CA-9D84-7E435C82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B6B08-70F3-47AB-906F-D02A0273FC3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Zdroj: Nerovnosti ve vzdělávání jako zdroj neefektivity (PAQ a </a:t>
            </a:r>
            <a:r>
              <a:rPr lang="cs-CZ" dirty="0" err="1"/>
              <a:t>think</a:t>
            </a:r>
            <a:r>
              <a:rPr lang="cs-CZ" dirty="0"/>
              <a:t> tank IDEA,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2E82-C35D-4C76-B522-FB5E4A1D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367"/>
          </a:xfrm>
        </p:spPr>
        <p:txBody>
          <a:bodyPr/>
          <a:lstStyle/>
          <a:p>
            <a:r>
              <a:rPr lang="cs-CZ" b="1" dirty="0"/>
              <a:t>Přínosy snižování vzdělávacích nerovností na HDP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855A01-E948-4144-8854-3EE137105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8" y="1909531"/>
            <a:ext cx="10363115" cy="3967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7C88-6B03-4635-B4B8-64F1544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946-8DEB-4684-AD6B-8CDD5284706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986306-F03A-46EB-BEEC-C3E7F0AB2A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9070" y="6176964"/>
            <a:ext cx="10991850" cy="5381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Zdroj: Nerovnosti ve vzdělávání jako zdroj neefektivity (PAQ a </a:t>
            </a:r>
            <a:r>
              <a:rPr lang="cs-CZ" dirty="0" err="1"/>
              <a:t>think</a:t>
            </a:r>
            <a:r>
              <a:rPr lang="cs-CZ" dirty="0"/>
              <a:t> tank IDEA, 2020)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9FF13BC-3F2E-4E21-BA1D-6A41625AE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085492"/>
            <a:ext cx="10515600" cy="462998"/>
          </a:xfrm>
        </p:spPr>
        <p:txBody>
          <a:bodyPr/>
          <a:lstStyle/>
          <a:p>
            <a:r>
              <a:rPr lang="cs-CZ" dirty="0"/>
              <a:t>PISA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49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00254B"/>
      </a:dk2>
      <a:lt2>
        <a:srgbClr val="E7E6E6"/>
      </a:lt2>
      <a:accent1>
        <a:srgbClr val="ECB926"/>
      </a:accent1>
      <a:accent2>
        <a:srgbClr val="00254B"/>
      </a:accent2>
      <a:accent3>
        <a:srgbClr val="FF764B"/>
      </a:accent3>
      <a:accent4>
        <a:srgbClr val="018CFF"/>
      </a:accent4>
      <a:accent5>
        <a:srgbClr val="9CE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Inter Extra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323</Words>
  <Application>Microsoft Office PowerPoint</Application>
  <PresentationFormat>Širokoúhlá obrazovka</PresentationFormat>
  <Paragraphs>60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Fira Sans</vt:lpstr>
      <vt:lpstr>Inter</vt:lpstr>
      <vt:lpstr>Inter ExtraBold</vt:lpstr>
      <vt:lpstr>Inter Light</vt:lpstr>
      <vt:lpstr>Motiv Office</vt:lpstr>
      <vt:lpstr>Náklady nenaplňování vzdělávacího potenciálu</vt:lpstr>
      <vt:lpstr>Přehled</vt:lpstr>
      <vt:lpstr>Nenaplňování potenciálu v ČR a zahraničí</vt:lpstr>
      <vt:lpstr>Souvislost socioekonomického statusu rodičů gramotností</vt:lpstr>
      <vt:lpstr>Zastoupení žáků v úrovních čtenářské gramotnosti podle typu školy</vt:lpstr>
      <vt:lpstr>Nerovný dopad pandemie na žáky</vt:lpstr>
      <vt:lpstr>Ekonomické přínosy naplňování potenciálu</vt:lpstr>
      <vt:lpstr>Čisté přínosy opatření na snížení předčasných odchodů</vt:lpstr>
      <vt:lpstr>Přínosy snižování vzdělávacích nerovností na HDP</vt:lpstr>
      <vt:lpstr>Rozdíly mezi regiony</vt:lpstr>
      <vt:lpstr>Sociální problémy v ČR</vt:lpstr>
      <vt:lpstr>Sociální problémy v Jihočeském kraji</vt:lpstr>
      <vt:lpstr>Vzdělávací problémy v ČR</vt:lpstr>
      <vt:lpstr>Vzdělávací problémy v Jihočeském kraji</vt:lpstr>
      <vt:lpstr>Zaostávání vzdělávání za sociální situací v ČR</vt:lpstr>
      <vt:lpstr>Zaostávání vzdělávání za sociální situací v JČ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david@jrwn.onmicrosoft.com</dc:creator>
  <cp:lastModifiedBy>Vonášková Poračanová Jana</cp:lastModifiedBy>
  <cp:revision>51</cp:revision>
  <dcterms:created xsi:type="dcterms:W3CDTF">2021-04-27T16:15:57Z</dcterms:created>
  <dcterms:modified xsi:type="dcterms:W3CDTF">2021-09-16T11:32:49Z</dcterms:modified>
</cp:coreProperties>
</file>